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90EB7054-2D81-4FDB-93C1-A97F9C628FF9}" type="datetimeFigureOut">
              <a:rPr lang="lv-LV" smtClean="0"/>
              <a:t>25.03.2020.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3752547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90EB7054-2D81-4FDB-93C1-A97F9C628FF9}" type="datetimeFigureOut">
              <a:rPr lang="lv-LV" smtClean="0"/>
              <a:t>25.03.2020.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3261941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90EB7054-2D81-4FDB-93C1-A97F9C628FF9}" type="datetimeFigureOut">
              <a:rPr lang="lv-LV" smtClean="0"/>
              <a:t>25.03.2020.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330906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90EB7054-2D81-4FDB-93C1-A97F9C628FF9}" type="datetimeFigureOut">
              <a:rPr lang="lv-LV" smtClean="0"/>
              <a:t>25.03.2020.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77383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90EB7054-2D81-4FDB-93C1-A97F9C628FF9}" type="datetimeFigureOut">
              <a:rPr lang="lv-LV" smtClean="0"/>
              <a:t>25.03.2020.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154434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90EB7054-2D81-4FDB-93C1-A97F9C628FF9}" type="datetimeFigureOut">
              <a:rPr lang="lv-LV" smtClean="0"/>
              <a:t>25.03.2020.</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67077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90EB7054-2D81-4FDB-93C1-A97F9C628FF9}" type="datetimeFigureOut">
              <a:rPr lang="lv-LV" smtClean="0"/>
              <a:t>25.03.2020.</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233667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90EB7054-2D81-4FDB-93C1-A97F9C628FF9}" type="datetimeFigureOut">
              <a:rPr lang="lv-LV" smtClean="0"/>
              <a:t>25.03.2020.</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66310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90EB7054-2D81-4FDB-93C1-A97F9C628FF9}" type="datetimeFigureOut">
              <a:rPr lang="lv-LV" smtClean="0"/>
              <a:t>25.03.2020.</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246245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90EB7054-2D81-4FDB-93C1-A97F9C628FF9}" type="datetimeFigureOut">
              <a:rPr lang="lv-LV" smtClean="0"/>
              <a:t>25.03.2020.</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140475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90EB7054-2D81-4FDB-93C1-A97F9C628FF9}" type="datetimeFigureOut">
              <a:rPr lang="lv-LV" smtClean="0"/>
              <a:t>25.03.2020.</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0171189D-B21E-4EAE-9A60-6248A1653BD8}" type="slidenum">
              <a:rPr lang="lv-LV" smtClean="0"/>
              <a:t>‹#›</a:t>
            </a:fld>
            <a:endParaRPr lang="lv-LV"/>
          </a:p>
        </p:txBody>
      </p:sp>
    </p:spTree>
    <p:extLst>
      <p:ext uri="{BB962C8B-B14F-4D97-AF65-F5344CB8AC3E}">
        <p14:creationId xmlns:p14="http://schemas.microsoft.com/office/powerpoint/2010/main" val="240382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EB7054-2D81-4FDB-93C1-A97F9C628FF9}" type="datetimeFigureOut">
              <a:rPr lang="lv-LV" smtClean="0"/>
              <a:t>25.03.2020.</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1189D-B21E-4EAE-9A60-6248A1653BD8}" type="slidenum">
              <a:rPr lang="lv-LV" smtClean="0"/>
              <a:t>‹#›</a:t>
            </a:fld>
            <a:endParaRPr lang="lv-LV"/>
          </a:p>
        </p:txBody>
      </p:sp>
    </p:spTree>
    <p:extLst>
      <p:ext uri="{BB962C8B-B14F-4D97-AF65-F5344CB8AC3E}">
        <p14:creationId xmlns:p14="http://schemas.microsoft.com/office/powerpoint/2010/main" val="1759534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ctrTitle"/>
          </p:nvPr>
        </p:nvSpPr>
        <p:spPr>
          <a:xfrm>
            <a:off x="719572" y="692696"/>
            <a:ext cx="7704856" cy="3312368"/>
          </a:xfrm>
        </p:spPr>
        <p:txBody>
          <a:bodyPr>
            <a:noAutofit/>
          </a:bodyPr>
          <a:lstStyle/>
          <a:p>
            <a:r>
              <a:rPr lang="lv-LV" sz="3200" dirty="0" smtClean="0">
                <a:latin typeface="+mn-lt"/>
              </a:rPr>
              <a:t>Ieteikumi vecākiem, ko var veikt mājās ar bērniem</a:t>
            </a:r>
            <a:r>
              <a:rPr lang="lv-LV" b="1" dirty="0" smtClean="0">
                <a:latin typeface="+mn-lt"/>
              </a:rPr>
              <a:t/>
            </a:r>
            <a:br>
              <a:rPr lang="lv-LV" b="1" dirty="0" smtClean="0">
                <a:latin typeface="+mn-lt"/>
              </a:rPr>
            </a:br>
            <a:r>
              <a:rPr lang="lv-LV" sz="6000" b="1" dirty="0" smtClean="0">
                <a:latin typeface="+mn-lt"/>
              </a:rPr>
              <a:t/>
            </a:r>
            <a:br>
              <a:rPr lang="lv-LV" sz="6000" b="1" dirty="0" smtClean="0">
                <a:latin typeface="+mn-lt"/>
              </a:rPr>
            </a:br>
            <a:r>
              <a:rPr lang="lv-LV" sz="4000" b="1" dirty="0" smtClean="0">
                <a:latin typeface="+mn-lt"/>
              </a:rPr>
              <a:t>Artikulācijas </a:t>
            </a:r>
            <a:r>
              <a:rPr lang="lv-LV" sz="4000" b="1" dirty="0" smtClean="0">
                <a:latin typeface="+mn-lt"/>
              </a:rPr>
              <a:t>aparāta vingrinājumi</a:t>
            </a:r>
            <a:endParaRPr lang="lv-LV" sz="4000" b="1" dirty="0">
              <a:latin typeface="+mn-lt"/>
            </a:endParaRPr>
          </a:p>
        </p:txBody>
      </p:sp>
      <p:sp>
        <p:nvSpPr>
          <p:cNvPr id="3" name="Apakšvirsraksts 2"/>
          <p:cNvSpPr>
            <a:spLocks noGrp="1"/>
          </p:cNvSpPr>
          <p:nvPr>
            <p:ph type="subTitle" idx="1"/>
          </p:nvPr>
        </p:nvSpPr>
        <p:spPr>
          <a:xfrm>
            <a:off x="2483768" y="4836871"/>
            <a:ext cx="6336704" cy="1008112"/>
          </a:xfrm>
        </p:spPr>
        <p:txBody>
          <a:bodyPr/>
          <a:lstStyle/>
          <a:p>
            <a:r>
              <a:rPr lang="lv-LV" dirty="0" smtClean="0">
                <a:solidFill>
                  <a:schemeClr val="tx1"/>
                </a:solidFill>
              </a:rPr>
              <a:t>Sagatavoja logopēde: Evita </a:t>
            </a:r>
            <a:r>
              <a:rPr lang="lv-LV" dirty="0" err="1" smtClean="0">
                <a:solidFill>
                  <a:schemeClr val="tx1"/>
                </a:solidFill>
              </a:rPr>
              <a:t>Barkane</a:t>
            </a:r>
            <a:endParaRPr lang="lv-LV" dirty="0" smtClean="0">
              <a:solidFill>
                <a:schemeClr val="tx1"/>
              </a:solidFill>
            </a:endParaRPr>
          </a:p>
          <a:p>
            <a:endParaRPr lang="lv-LV" dirty="0">
              <a:solidFill>
                <a:schemeClr val="tx1"/>
              </a:solidFill>
            </a:endParaRPr>
          </a:p>
        </p:txBody>
      </p:sp>
      <p:sp>
        <p:nvSpPr>
          <p:cNvPr id="4" name="Apakšvirsraksts 2"/>
          <p:cNvSpPr txBox="1">
            <a:spLocks/>
          </p:cNvSpPr>
          <p:nvPr/>
        </p:nvSpPr>
        <p:spPr>
          <a:xfrm>
            <a:off x="916004" y="5661248"/>
            <a:ext cx="6336704" cy="1008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lv-LV" dirty="0">
              <a:solidFill>
                <a:schemeClr val="tx1"/>
              </a:solidFill>
            </a:endParaRPr>
          </a:p>
        </p:txBody>
      </p:sp>
      <p:sp>
        <p:nvSpPr>
          <p:cNvPr id="5" name="Apakšvirsraksts 2"/>
          <p:cNvSpPr txBox="1">
            <a:spLocks/>
          </p:cNvSpPr>
          <p:nvPr/>
        </p:nvSpPr>
        <p:spPr>
          <a:xfrm>
            <a:off x="2843808" y="6021288"/>
            <a:ext cx="2968740" cy="64807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lv-LV" sz="1700" dirty="0" smtClean="0">
                <a:solidFill>
                  <a:schemeClr val="tx1"/>
                </a:solidFill>
              </a:rPr>
              <a:t>RPAC</a:t>
            </a:r>
          </a:p>
          <a:p>
            <a:r>
              <a:rPr lang="lv-LV" sz="1700" dirty="0" smtClean="0">
                <a:solidFill>
                  <a:schemeClr val="tx1"/>
                </a:solidFill>
              </a:rPr>
              <a:t>2020</a:t>
            </a:r>
          </a:p>
          <a:p>
            <a:endParaRPr lang="lv-LV" dirty="0">
              <a:solidFill>
                <a:schemeClr val="tx1"/>
              </a:solidFill>
            </a:endParaRPr>
          </a:p>
        </p:txBody>
      </p:sp>
    </p:spTree>
    <p:extLst>
      <p:ext uri="{BB962C8B-B14F-4D97-AF65-F5344CB8AC3E}">
        <p14:creationId xmlns:p14="http://schemas.microsoft.com/office/powerpoint/2010/main" val="1426101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smtClean="0"/>
              <a:t>Mēles vingrinājumi</a:t>
            </a:r>
            <a:endParaRPr lang="lv-LV" dirty="0"/>
          </a:p>
        </p:txBody>
      </p:sp>
      <p:sp>
        <p:nvSpPr>
          <p:cNvPr id="3" name="Satura vietturis 2"/>
          <p:cNvSpPr>
            <a:spLocks noGrp="1"/>
          </p:cNvSpPr>
          <p:nvPr>
            <p:ph idx="1"/>
          </p:nvPr>
        </p:nvSpPr>
        <p:spPr>
          <a:xfrm>
            <a:off x="457200" y="1600200"/>
            <a:ext cx="8229600" cy="4925144"/>
          </a:xfrm>
        </p:spPr>
        <p:txBody>
          <a:bodyPr>
            <a:normAutofit fontScale="92500" lnSpcReduction="20000"/>
          </a:bodyPr>
          <a:lstStyle/>
          <a:p>
            <a:endParaRPr lang="lv-LV" dirty="0" smtClean="0"/>
          </a:p>
          <a:p>
            <a:r>
              <a:rPr lang="lv-LV" dirty="0" smtClean="0"/>
              <a:t>PULKSTENIS</a:t>
            </a:r>
          </a:p>
          <a:p>
            <a:pPr marL="0" indent="0">
              <a:buNone/>
            </a:pPr>
            <a:r>
              <a:rPr lang="lv-LV" altLang="lv-LV" dirty="0"/>
              <a:t>P</a:t>
            </a:r>
            <a:r>
              <a:rPr lang="lv-LV" altLang="lv-LV" dirty="0" smtClean="0"/>
              <a:t>asmaidi, atver muti, izbāz mēli, liec mēles galu pie labā lūpu kaktiņa, pie kreisā. </a:t>
            </a:r>
          </a:p>
          <a:p>
            <a:endParaRPr lang="lv-LV" dirty="0" smtClean="0"/>
          </a:p>
          <a:p>
            <a:endParaRPr lang="lv-LV" dirty="0"/>
          </a:p>
          <a:p>
            <a:r>
              <a:rPr lang="lv-LV" dirty="0" smtClean="0"/>
              <a:t>TĪRĀM ZOBUS</a:t>
            </a:r>
          </a:p>
          <a:p>
            <a:pPr marL="0" indent="0">
              <a:buNone/>
            </a:pPr>
            <a:r>
              <a:rPr lang="lv-LV" altLang="lv-LV" dirty="0"/>
              <a:t>P</a:t>
            </a:r>
            <a:r>
              <a:rPr lang="lv-LV" altLang="lv-LV" dirty="0" smtClean="0"/>
              <a:t>asmaidi, atver muti un ar platu mēles galu “tīri” (kustini mēli pa labi-pa kreisi) apakšējos priekšzobus. Pēc tam atver muti, un tāpat “tīram” augšējos priekšzobus, kustinot mēli.</a:t>
            </a:r>
            <a:endParaRPr lang="lv-LV" dirty="0"/>
          </a:p>
        </p:txBody>
      </p:sp>
      <p:pic>
        <p:nvPicPr>
          <p:cNvPr id="4" name="Picture 11" descr="390194-31126-39"/>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010" y="1268760"/>
            <a:ext cx="1080120"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3" descr="8296957-tooth-cartoon-putting-tooth-paste-on-her-toothbrush"/>
          <p:cNvPicPr>
            <a:picLocks noGrp="1"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3573016"/>
            <a:ext cx="1330533"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3783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normAutofit/>
          </a:bodyPr>
          <a:lstStyle/>
          <a:p>
            <a:r>
              <a:rPr lang="lv-LV" dirty="0" smtClean="0"/>
              <a:t>Pūšanas </a:t>
            </a:r>
            <a:r>
              <a:rPr lang="lv-LV" dirty="0"/>
              <a:t>un elpošanas </a:t>
            </a:r>
            <a:r>
              <a:rPr lang="lv-LV" dirty="0" smtClean="0"/>
              <a:t>vingrinājumi</a:t>
            </a:r>
            <a:br>
              <a:rPr lang="lv-LV" dirty="0" smtClean="0"/>
            </a:br>
            <a:r>
              <a:rPr lang="lv-LV" sz="2200" dirty="0" smtClean="0"/>
              <a:t>(</a:t>
            </a:r>
            <a:r>
              <a:rPr lang="lv-LV" sz="2200" dirty="0"/>
              <a:t>jāseko līdzi, lai izelpas laikā nebūtu piepūsti </a:t>
            </a:r>
            <a:r>
              <a:rPr lang="lv-LV" sz="2200" dirty="0" smtClean="0"/>
              <a:t>vaigi)</a:t>
            </a:r>
            <a:endParaRPr lang="lv-LV" sz="2200" dirty="0"/>
          </a:p>
        </p:txBody>
      </p:sp>
      <p:sp>
        <p:nvSpPr>
          <p:cNvPr id="3" name="Satura vietturis 2"/>
          <p:cNvSpPr>
            <a:spLocks noGrp="1"/>
          </p:cNvSpPr>
          <p:nvPr>
            <p:ph idx="1"/>
          </p:nvPr>
        </p:nvSpPr>
        <p:spPr/>
        <p:txBody>
          <a:bodyPr>
            <a:normAutofit fontScale="92500" lnSpcReduction="20000"/>
          </a:bodyPr>
          <a:lstStyle/>
          <a:p>
            <a:pPr lvl="0"/>
            <a:r>
              <a:rPr lang="lv-LV" dirty="0"/>
              <a:t>Bumba vārtos. Pūš vates piciņu, kas nolikta uz galda, vates piciņa jāiepūš vārtos (vārtus iezīmē). Lūpu pozīcija- viegli izstiepta uz priekšu.</a:t>
            </a:r>
            <a:endParaRPr lang="lv-LV" dirty="0" smtClean="0">
              <a:effectLst/>
            </a:endParaRPr>
          </a:p>
          <a:p>
            <a:pPr lvl="0"/>
            <a:r>
              <a:rPr lang="lv-LV" dirty="0"/>
              <a:t>Lodziņš. Apakšlūpu bērns pievelk pie augšējiem priekšzobiem, lai vidū būtu apaļa spraudziņa. Papūst- ielaist vējiņu lodziņā. </a:t>
            </a:r>
            <a:endParaRPr lang="lv-LV" dirty="0" smtClean="0">
              <a:effectLst/>
            </a:endParaRPr>
          </a:p>
          <a:p>
            <a:pPr lvl="0"/>
            <a:r>
              <a:rPr lang="lv-LV" dirty="0"/>
              <a:t>Aukstais vējš. Bērns pasmaida, mēles gals aiz apakšējiem priekšzobiem, mēle ir brīva, mēles vidū maza renīte, pa kuru izplūst auksta gaisa strūklaka S-S-S-S.</a:t>
            </a:r>
            <a:endParaRPr lang="lv-LV" dirty="0" smtClean="0">
              <a:effectLst/>
            </a:endParaRPr>
          </a:p>
          <a:p>
            <a:pPr lvl="0"/>
            <a:r>
              <a:rPr lang="lv-LV" dirty="0"/>
              <a:t>Ieelpa un izelpa. Izelpa ir gara plūstoša.</a:t>
            </a:r>
            <a:endParaRPr lang="lv-LV" dirty="0" smtClean="0">
              <a:effectLst/>
            </a:endParaRPr>
          </a:p>
          <a:p>
            <a:endParaRPr lang="lv-LV" dirty="0"/>
          </a:p>
        </p:txBody>
      </p:sp>
    </p:spTree>
    <p:extLst>
      <p:ext uri="{BB962C8B-B14F-4D97-AF65-F5344CB8AC3E}">
        <p14:creationId xmlns:p14="http://schemas.microsoft.com/office/powerpoint/2010/main" val="1350052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a:solidFill>
                  <a:prstClr val="black"/>
                </a:solidFill>
              </a:rPr>
              <a:t>Pūšanas un elpošanas vingrinājumi</a:t>
            </a:r>
            <a:br>
              <a:rPr lang="lv-LV" dirty="0">
                <a:solidFill>
                  <a:prstClr val="black"/>
                </a:solidFill>
              </a:rPr>
            </a:br>
            <a:r>
              <a:rPr lang="lv-LV" sz="2200" dirty="0">
                <a:solidFill>
                  <a:prstClr val="black"/>
                </a:solidFill>
              </a:rPr>
              <a:t>(jāseko līdzi, lai izelpas laikā nebūtu piepūsti vaigi)</a:t>
            </a:r>
            <a:endParaRPr lang="lv-LV" dirty="0"/>
          </a:p>
        </p:txBody>
      </p:sp>
      <p:sp>
        <p:nvSpPr>
          <p:cNvPr id="3" name="Satura vietturis 2"/>
          <p:cNvSpPr>
            <a:spLocks noGrp="1"/>
          </p:cNvSpPr>
          <p:nvPr>
            <p:ph idx="1"/>
          </p:nvPr>
        </p:nvSpPr>
        <p:spPr/>
        <p:txBody>
          <a:bodyPr>
            <a:normAutofit fontScale="92500" lnSpcReduction="20000"/>
          </a:bodyPr>
          <a:lstStyle/>
          <a:p>
            <a:pPr lvl="0"/>
            <a:r>
              <a:rPr lang="lv-LV" dirty="0"/>
              <a:t>Ceļamkrāni. Ar salmiņa palīdzību, piesūcot, pārlikt krāsaina papīra formiņas no vienas kastes nodalījuma uz citu. Te vēl var izmantot, ka uz papīra mazām formiņām ir uzrakstīti burti un no burtiem, piemēram, salikt vārdu (lapa, roze </a:t>
            </a:r>
            <a:r>
              <a:rPr lang="lv-LV" dirty="0" err="1"/>
              <a:t>u.c</a:t>
            </a:r>
            <a:r>
              <a:rPr lang="lv-LV" dirty="0"/>
              <a:t>.).</a:t>
            </a:r>
            <a:endParaRPr lang="lv-LV" dirty="0" smtClean="0">
              <a:effectLst/>
            </a:endParaRPr>
          </a:p>
          <a:p>
            <a:pPr lvl="0"/>
            <a:r>
              <a:rPr lang="lv-LV" dirty="0"/>
              <a:t>Kas aiz mākonīša? </a:t>
            </a:r>
            <a:r>
              <a:rPr lang="lv-LV" dirty="0" smtClean="0"/>
              <a:t>Paņemam </a:t>
            </a:r>
            <a:r>
              <a:rPr lang="lv-LV" dirty="0"/>
              <a:t>attēlu (saule) pārsegtu ar zilas krāsas zīda audumu (mākonis). Kad bērns aizpūš mākoni, attēls atsedzas, parādās saule. </a:t>
            </a:r>
            <a:endParaRPr lang="lv-LV" dirty="0" smtClean="0">
              <a:effectLst/>
            </a:endParaRPr>
          </a:p>
          <a:p>
            <a:pPr lvl="0"/>
            <a:r>
              <a:rPr lang="lv-LV" dirty="0"/>
              <a:t>Pasmaržosim puķi. </a:t>
            </a:r>
            <a:r>
              <a:rPr lang="lv-LV" dirty="0" smtClean="0"/>
              <a:t>Piedāvājam </a:t>
            </a:r>
            <a:r>
              <a:rPr lang="lv-LV" dirty="0"/>
              <a:t>bērnam mākslīgo spēļu ziedu. Ievelkot gaisu, tiek pasmaržota puķe. </a:t>
            </a:r>
            <a:endParaRPr lang="lv-LV" dirty="0" smtClean="0">
              <a:effectLst/>
            </a:endParaRPr>
          </a:p>
        </p:txBody>
      </p:sp>
    </p:spTree>
    <p:extLst>
      <p:ext uri="{BB962C8B-B14F-4D97-AF65-F5344CB8AC3E}">
        <p14:creationId xmlns:p14="http://schemas.microsoft.com/office/powerpoint/2010/main" val="1529409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a:solidFill>
                  <a:prstClr val="black"/>
                </a:solidFill>
              </a:rPr>
              <a:t>Pūšanas un elpošanas vingrinājumi</a:t>
            </a:r>
            <a:br>
              <a:rPr lang="lv-LV" dirty="0">
                <a:solidFill>
                  <a:prstClr val="black"/>
                </a:solidFill>
              </a:rPr>
            </a:br>
            <a:r>
              <a:rPr lang="lv-LV" sz="2200" dirty="0">
                <a:solidFill>
                  <a:prstClr val="black"/>
                </a:solidFill>
              </a:rPr>
              <a:t>(jāseko līdzi, lai izelpas laikā nebūtu piepūsti vaigi)</a:t>
            </a:r>
            <a:endParaRPr lang="lv-LV" dirty="0"/>
          </a:p>
        </p:txBody>
      </p:sp>
      <p:sp>
        <p:nvSpPr>
          <p:cNvPr id="3" name="Satura vietturis 2"/>
          <p:cNvSpPr>
            <a:spLocks noGrp="1"/>
          </p:cNvSpPr>
          <p:nvPr>
            <p:ph idx="1"/>
          </p:nvPr>
        </p:nvSpPr>
        <p:spPr/>
        <p:txBody>
          <a:bodyPr>
            <a:normAutofit fontScale="92500"/>
          </a:bodyPr>
          <a:lstStyle/>
          <a:p>
            <a:pPr lvl="0"/>
            <a:r>
              <a:rPr lang="lv-LV" dirty="0"/>
              <a:t>Spalviņa lido. Dziļi ieelpot un vienmērīgi izpūšot gaisu, iekustināt spalviņu un censties kādu laiku to noturēt gaisā ar izelpojamā gaisa strūklaku (spalva ir iekārta diegā un piesieta pie statīva)</a:t>
            </a:r>
            <a:endParaRPr lang="lv-LV" dirty="0" smtClean="0">
              <a:effectLst/>
            </a:endParaRPr>
          </a:p>
          <a:p>
            <a:pPr lvl="0"/>
            <a:r>
              <a:rPr lang="lv-LV" dirty="0"/>
              <a:t>Putnu kaujas. Bērns pūš spalviņas plastmasa maisā. </a:t>
            </a:r>
            <a:endParaRPr lang="lv-LV" dirty="0" smtClean="0">
              <a:effectLst/>
            </a:endParaRPr>
          </a:p>
          <a:p>
            <a:pPr lvl="0"/>
            <a:r>
              <a:rPr lang="lv-LV" dirty="0"/>
              <a:t>Čalo strautiņš. Pūst pudelē, kurā ir ūdens, ar salmiņu. </a:t>
            </a:r>
            <a:endParaRPr lang="lv-LV" dirty="0" smtClean="0">
              <a:effectLst/>
            </a:endParaRPr>
          </a:p>
          <a:p>
            <a:pPr lvl="0"/>
            <a:r>
              <a:rPr lang="lv-LV" dirty="0"/>
              <a:t>Pūst taurītē. Pūš. </a:t>
            </a:r>
            <a:endParaRPr lang="lv-LV" dirty="0" smtClean="0">
              <a:effectLst/>
            </a:endParaRPr>
          </a:p>
        </p:txBody>
      </p:sp>
    </p:spTree>
    <p:extLst>
      <p:ext uri="{BB962C8B-B14F-4D97-AF65-F5344CB8AC3E}">
        <p14:creationId xmlns:p14="http://schemas.microsoft.com/office/powerpoint/2010/main" val="3136825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atura vietturis 2"/>
          <p:cNvSpPr>
            <a:spLocks noGrp="1"/>
          </p:cNvSpPr>
          <p:nvPr>
            <p:ph idx="1"/>
          </p:nvPr>
        </p:nvSpPr>
        <p:spPr>
          <a:xfrm>
            <a:off x="457200" y="1600200"/>
            <a:ext cx="8219256" cy="4853136"/>
          </a:xfrm>
        </p:spPr>
        <p:txBody>
          <a:bodyPr>
            <a:normAutofit fontScale="92500" lnSpcReduction="10000"/>
          </a:bodyPr>
          <a:lstStyle/>
          <a:p>
            <a:pPr marL="0" indent="0" algn="ctr">
              <a:buNone/>
            </a:pPr>
            <a:r>
              <a:rPr lang="lv-LV" sz="7200" dirty="0" smtClean="0"/>
              <a:t>Paldies par uzmanību!</a:t>
            </a:r>
          </a:p>
          <a:p>
            <a:pPr marL="0" indent="0">
              <a:buNone/>
            </a:pPr>
            <a:endParaRPr lang="lv-LV" dirty="0" smtClean="0"/>
          </a:p>
          <a:p>
            <a:pPr marL="0" indent="0">
              <a:buNone/>
            </a:pPr>
            <a:endParaRPr lang="lv-LV" dirty="0"/>
          </a:p>
          <a:p>
            <a:pPr marL="0" indent="0" algn="r">
              <a:buNone/>
            </a:pPr>
            <a:endParaRPr lang="lv-LV" dirty="0"/>
          </a:p>
          <a:p>
            <a:pPr marL="0" indent="0" algn="r">
              <a:buNone/>
            </a:pPr>
            <a:endParaRPr lang="lv-LV" sz="1600" i="1" dirty="0" smtClean="0"/>
          </a:p>
          <a:p>
            <a:pPr marL="0" indent="0" algn="r">
              <a:buNone/>
            </a:pPr>
            <a:endParaRPr lang="lv-LV" sz="1600" i="1" dirty="0"/>
          </a:p>
          <a:p>
            <a:pPr marL="0" indent="0" algn="r">
              <a:buNone/>
            </a:pPr>
            <a:endParaRPr lang="lv-LV" sz="1600" i="1" dirty="0" smtClean="0"/>
          </a:p>
          <a:p>
            <a:pPr marL="0" indent="0" algn="r">
              <a:buNone/>
            </a:pPr>
            <a:endParaRPr lang="lv-LV" sz="1600" i="1" dirty="0"/>
          </a:p>
          <a:p>
            <a:pPr marL="0" indent="0" algn="r">
              <a:buNone/>
            </a:pPr>
            <a:endParaRPr lang="lv-LV" sz="1600" i="1" dirty="0" smtClean="0"/>
          </a:p>
          <a:p>
            <a:pPr marL="0" indent="0" algn="r">
              <a:buNone/>
            </a:pPr>
            <a:endParaRPr lang="lv-LV" sz="1600" i="1" dirty="0"/>
          </a:p>
          <a:p>
            <a:pPr marL="0" indent="0" algn="r">
              <a:buNone/>
            </a:pPr>
            <a:endParaRPr lang="lv-LV" sz="1600" i="1" dirty="0" smtClean="0"/>
          </a:p>
          <a:p>
            <a:pPr marL="0" indent="0" algn="r">
              <a:buNone/>
            </a:pPr>
            <a:r>
              <a:rPr lang="lv-LV" sz="1900" i="1" dirty="0" smtClean="0"/>
              <a:t>Kopīgiem spēkiem mums viss izdosies ! </a:t>
            </a:r>
            <a:r>
              <a:rPr lang="lv-LV" sz="1900" dirty="0" smtClean="0">
                <a:sym typeface="Wingdings" panose="05000000000000000000" pitchFamily="2" charset="2"/>
              </a:rPr>
              <a:t> </a:t>
            </a:r>
            <a:endParaRPr lang="lv-LV" sz="1900" dirty="0"/>
          </a:p>
        </p:txBody>
      </p:sp>
      <p:pic>
        <p:nvPicPr>
          <p:cNvPr id="5122" name="Picture 2" descr="C:\Users\Evita\Desktop\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2708920"/>
            <a:ext cx="455295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179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normAutofit fontScale="90000"/>
          </a:bodyPr>
          <a:lstStyle/>
          <a:p>
            <a:r>
              <a:rPr lang="pt-BR" b="1" dirty="0"/>
              <a:t>Kas ir arikulācijas aparāta vingrinājumi?</a:t>
            </a:r>
            <a:endParaRPr lang="lv-LV" dirty="0"/>
          </a:p>
        </p:txBody>
      </p:sp>
      <p:sp>
        <p:nvSpPr>
          <p:cNvPr id="3" name="Satura vietturis 2"/>
          <p:cNvSpPr>
            <a:spLocks noGrp="1"/>
          </p:cNvSpPr>
          <p:nvPr>
            <p:ph idx="1"/>
          </p:nvPr>
        </p:nvSpPr>
        <p:spPr/>
        <p:txBody>
          <a:bodyPr/>
          <a:lstStyle/>
          <a:p>
            <a:r>
              <a:rPr lang="lv-LV" dirty="0"/>
              <a:t>Artikulācijas aparāta  vingrinājumi ir runas orgānu vingrinājumi, kas palīdz attīstīties lūpām, mēlei, aukslējām, žokļiem un elpošanai</a:t>
            </a:r>
            <a:r>
              <a:rPr lang="lv-LV" dirty="0" smtClean="0"/>
              <a:t>.</a:t>
            </a:r>
          </a:p>
          <a:p>
            <a:r>
              <a:rPr lang="lv-LV" dirty="0"/>
              <a:t>Artikulācijas aparāta vingrinājumu galvenais mērķis ir nostiprināt artikulācijas aparāta muskuļus, lai sagatavotu bērnu pareizai skaņu izrunai</a:t>
            </a:r>
            <a:r>
              <a:rPr lang="lv-LV" dirty="0" smtClean="0"/>
              <a:t>. </a:t>
            </a:r>
            <a:endParaRPr lang="lv-LV" dirty="0"/>
          </a:p>
        </p:txBody>
      </p:sp>
    </p:spTree>
    <p:extLst>
      <p:ext uri="{BB962C8B-B14F-4D97-AF65-F5344CB8AC3E}">
        <p14:creationId xmlns:p14="http://schemas.microsoft.com/office/powerpoint/2010/main" val="3447863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normAutofit fontScale="90000"/>
          </a:bodyPr>
          <a:lstStyle/>
          <a:p>
            <a:r>
              <a:rPr lang="lv-LV" dirty="0" smtClean="0"/>
              <a:t>Ieteikumi veicot artikulācijas aparāta vingrinājumus: </a:t>
            </a:r>
            <a:endParaRPr lang="lv-LV" dirty="0"/>
          </a:p>
        </p:txBody>
      </p:sp>
      <p:sp>
        <p:nvSpPr>
          <p:cNvPr id="3" name="Satura vietturis 2"/>
          <p:cNvSpPr>
            <a:spLocks noGrp="1"/>
          </p:cNvSpPr>
          <p:nvPr>
            <p:ph idx="1"/>
          </p:nvPr>
        </p:nvSpPr>
        <p:spPr/>
        <p:txBody>
          <a:bodyPr>
            <a:normAutofit fontScale="92500" lnSpcReduction="20000"/>
          </a:bodyPr>
          <a:lstStyle/>
          <a:p>
            <a:pPr fontAlgn="base"/>
            <a:r>
              <a:rPr lang="lv-LV" dirty="0"/>
              <a:t>Vingrinājumus izpildīt spoguļa priekšā. Tad, kad bērns vingrinājumu ir iemācījies, tad spoguli var noņemt</a:t>
            </a:r>
            <a:r>
              <a:rPr lang="lv-LV" dirty="0" smtClean="0"/>
              <a:t>.</a:t>
            </a:r>
            <a:endParaRPr lang="lv-LV" dirty="0"/>
          </a:p>
          <a:p>
            <a:pPr fontAlgn="base"/>
            <a:r>
              <a:rPr lang="lv-LV" dirty="0"/>
              <a:t>Katru dienu, ieteicams divas reizes dienā pa 5-10 minūtēm (pēc bērna spējām).</a:t>
            </a:r>
          </a:p>
          <a:p>
            <a:pPr fontAlgn="base"/>
            <a:r>
              <a:rPr lang="lv-LV" dirty="0"/>
              <a:t>Sekot līdzi vingrinājumu izpildes kvalitātei, nevis kvantitātei.</a:t>
            </a:r>
          </a:p>
          <a:p>
            <a:pPr fontAlgn="base"/>
            <a:r>
              <a:rPr lang="lv-LV" dirty="0"/>
              <a:t>Nepieļaujiet artikulācijas aparāta muskuļu pārslodzi</a:t>
            </a:r>
            <a:r>
              <a:rPr lang="lv-LV" dirty="0" smtClean="0"/>
              <a:t>!</a:t>
            </a:r>
            <a:endParaRPr lang="lv-LV" dirty="0"/>
          </a:p>
          <a:p>
            <a:pPr fontAlgn="base"/>
            <a:r>
              <a:rPr lang="lv-LV" dirty="0"/>
              <a:t>Paslavējiet un iedrošiniet bērnu!</a:t>
            </a:r>
          </a:p>
          <a:p>
            <a:pPr marL="0" indent="0">
              <a:buNone/>
            </a:pPr>
            <a:endParaRPr lang="lv-LV" dirty="0"/>
          </a:p>
        </p:txBody>
      </p:sp>
    </p:spTree>
    <p:extLst>
      <p:ext uri="{BB962C8B-B14F-4D97-AF65-F5344CB8AC3E}">
        <p14:creationId xmlns:p14="http://schemas.microsoft.com/office/powerpoint/2010/main" val="3916859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3528" y="836712"/>
            <a:ext cx="8484833" cy="4925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469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smtClean="0"/>
              <a:t>Mēles vingrinājumi</a:t>
            </a:r>
            <a:endParaRPr lang="lv-LV" dirty="0"/>
          </a:p>
        </p:txBody>
      </p:sp>
      <p:sp>
        <p:nvSpPr>
          <p:cNvPr id="3" name="Satura vietturis 2"/>
          <p:cNvSpPr>
            <a:spLocks noGrp="1"/>
          </p:cNvSpPr>
          <p:nvPr>
            <p:ph idx="1"/>
          </p:nvPr>
        </p:nvSpPr>
        <p:spPr/>
        <p:txBody>
          <a:bodyPr>
            <a:normAutofit fontScale="85000" lnSpcReduction="10000"/>
          </a:bodyPr>
          <a:lstStyle/>
          <a:p>
            <a:endParaRPr lang="lv-LV" dirty="0" smtClean="0"/>
          </a:p>
          <a:p>
            <a:r>
              <a:rPr lang="lv-LV" dirty="0" smtClean="0"/>
              <a:t>KONFEKTE </a:t>
            </a:r>
          </a:p>
          <a:p>
            <a:pPr marL="0" indent="0">
              <a:buNone/>
            </a:pPr>
            <a:r>
              <a:rPr lang="lv-LV" dirty="0"/>
              <a:t>Muti aizvērt un ar smailu mēles galu „iedurt” labā vaigā no iekšpuses, noturēt 5 </a:t>
            </a:r>
            <a:r>
              <a:rPr lang="lv-LV" dirty="0" err="1"/>
              <a:t>sek</a:t>
            </a:r>
            <a:r>
              <a:rPr lang="lv-LV" dirty="0"/>
              <a:t>. un tad kreisajā vaigā. No ārpuses redzams un sataustāms izcilnis vaigā. </a:t>
            </a:r>
            <a:endParaRPr lang="lv-LV" dirty="0" smtClean="0"/>
          </a:p>
          <a:p>
            <a:pPr marL="0" indent="0">
              <a:buNone/>
            </a:pPr>
            <a:endParaRPr lang="lv-LV" dirty="0" smtClean="0"/>
          </a:p>
          <a:p>
            <a:pPr marL="0" indent="0">
              <a:buNone/>
            </a:pPr>
            <a:endParaRPr lang="lv-LV" dirty="0"/>
          </a:p>
          <a:p>
            <a:r>
              <a:rPr lang="lv-LV" dirty="0" smtClean="0"/>
              <a:t>PANKŪKA </a:t>
            </a:r>
            <a:endParaRPr lang="lv-LV" dirty="0"/>
          </a:p>
          <a:p>
            <a:pPr marL="0" indent="0">
              <a:buNone/>
            </a:pPr>
            <a:r>
              <a:rPr lang="lv-LV" dirty="0"/>
              <a:t>Pasmaidīt, nedaudz atvērt muti, izlikt platu mēli uz apakšlūpas. Noturēt 5-10 </a:t>
            </a:r>
            <a:r>
              <a:rPr lang="lv-LV" dirty="0" err="1"/>
              <a:t>sek</a:t>
            </a:r>
            <a:r>
              <a:rPr lang="lv-LV" dirty="0"/>
              <a:t>.</a:t>
            </a:r>
          </a:p>
          <a:p>
            <a:endParaRPr lang="lv-LV" dirty="0"/>
          </a:p>
        </p:txBody>
      </p:sp>
      <p:pic>
        <p:nvPicPr>
          <p:cNvPr id="4" name="Attēls 3" descr="45377545_203845353738585_1699427784893399040_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1196752"/>
            <a:ext cx="1584176" cy="1296144"/>
          </a:xfrm>
          <a:prstGeom prst="rect">
            <a:avLst/>
          </a:prstGeom>
          <a:noFill/>
          <a:ln>
            <a:noFill/>
          </a:ln>
        </p:spPr>
      </p:pic>
      <p:pic>
        <p:nvPicPr>
          <p:cNvPr id="5" name="Attēls 4" descr="45333574_318182278979631_9055064607965577216_n"/>
          <p:cNvPicPr/>
          <p:nvPr/>
        </p:nvPicPr>
        <p:blipFill>
          <a:blip r:embed="rId4">
            <a:extLst>
              <a:ext uri="{28A0092B-C50C-407E-A947-70E740481C1C}">
                <a14:useLocalDpi xmlns:a14="http://schemas.microsoft.com/office/drawing/2010/main" val="0"/>
              </a:ext>
            </a:extLst>
          </a:blip>
          <a:srcRect/>
          <a:stretch>
            <a:fillRect/>
          </a:stretch>
        </p:blipFill>
        <p:spPr bwMode="auto">
          <a:xfrm>
            <a:off x="2411760" y="3717032"/>
            <a:ext cx="1584176" cy="1296144"/>
          </a:xfrm>
          <a:prstGeom prst="rect">
            <a:avLst/>
          </a:prstGeom>
          <a:noFill/>
          <a:ln>
            <a:noFill/>
          </a:ln>
        </p:spPr>
      </p:pic>
    </p:spTree>
    <p:extLst>
      <p:ext uri="{BB962C8B-B14F-4D97-AF65-F5344CB8AC3E}">
        <p14:creationId xmlns:p14="http://schemas.microsoft.com/office/powerpoint/2010/main" val="1363409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smtClean="0"/>
              <a:t>Mēles vingrinājumi</a:t>
            </a:r>
            <a:endParaRPr lang="lv-LV" dirty="0"/>
          </a:p>
        </p:txBody>
      </p:sp>
      <p:sp>
        <p:nvSpPr>
          <p:cNvPr id="3" name="Satura vietturis 2"/>
          <p:cNvSpPr>
            <a:spLocks noGrp="1"/>
          </p:cNvSpPr>
          <p:nvPr>
            <p:ph idx="1"/>
          </p:nvPr>
        </p:nvSpPr>
        <p:spPr>
          <a:xfrm>
            <a:off x="457200" y="1600200"/>
            <a:ext cx="8229600" cy="4925144"/>
          </a:xfrm>
        </p:spPr>
        <p:txBody>
          <a:bodyPr>
            <a:normAutofit fontScale="85000" lnSpcReduction="20000"/>
          </a:bodyPr>
          <a:lstStyle/>
          <a:p>
            <a:endParaRPr lang="lv-LV" dirty="0" smtClean="0"/>
          </a:p>
          <a:p>
            <a:endParaRPr lang="lv-LV" dirty="0" smtClean="0"/>
          </a:p>
          <a:p>
            <a:r>
              <a:rPr lang="lv-LV" dirty="0" smtClean="0"/>
              <a:t>NEPAKLAUSĪGĀ MĒLE </a:t>
            </a:r>
            <a:endParaRPr lang="lv-LV" dirty="0"/>
          </a:p>
          <a:p>
            <a:pPr marL="0" indent="0">
              <a:buNone/>
            </a:pPr>
            <a:r>
              <a:rPr lang="lv-LV" dirty="0"/>
              <a:t>Nedaudz pavērt muti, brīvi nolikt mēli uz apakšlūpas un teikt „</a:t>
            </a:r>
            <a:r>
              <a:rPr lang="lv-LV" dirty="0" err="1"/>
              <a:t>pe</a:t>
            </a:r>
            <a:r>
              <a:rPr lang="lv-LV" dirty="0"/>
              <a:t>, </a:t>
            </a:r>
            <a:r>
              <a:rPr lang="lv-LV" dirty="0" err="1"/>
              <a:t>pe</a:t>
            </a:r>
            <a:r>
              <a:rPr lang="lv-LV" dirty="0"/>
              <a:t>, </a:t>
            </a:r>
            <a:r>
              <a:rPr lang="lv-LV" dirty="0" err="1"/>
              <a:t>pe</a:t>
            </a:r>
            <a:r>
              <a:rPr lang="lv-LV" dirty="0"/>
              <a:t>” (ar plato e). Mēle plata, sānu malas pie lūpu kaktiņiem, noturēt 1-5 </a:t>
            </a:r>
            <a:r>
              <a:rPr lang="lv-LV" dirty="0" err="1"/>
              <a:t>sek</a:t>
            </a:r>
            <a:r>
              <a:rPr lang="lv-LV" dirty="0"/>
              <a:t>. </a:t>
            </a:r>
            <a:endParaRPr lang="lv-LV" dirty="0" smtClean="0"/>
          </a:p>
          <a:p>
            <a:pPr marL="0" indent="0">
              <a:buNone/>
            </a:pPr>
            <a:endParaRPr lang="lv-LV" dirty="0" smtClean="0"/>
          </a:p>
          <a:p>
            <a:pPr marL="0" indent="0">
              <a:buNone/>
            </a:pPr>
            <a:endParaRPr lang="lv-LV" dirty="0" smtClean="0"/>
          </a:p>
          <a:p>
            <a:r>
              <a:rPr lang="lv-LV" dirty="0" smtClean="0"/>
              <a:t>ŠŪPOLES </a:t>
            </a:r>
            <a:endParaRPr lang="lv-LV" dirty="0"/>
          </a:p>
          <a:p>
            <a:pPr marL="0" indent="0">
              <a:buNone/>
            </a:pPr>
            <a:r>
              <a:rPr lang="lv-LV" dirty="0"/>
              <a:t>Pasmaidīt, parādīt zobus, nedaudz atvērt muti, nolikt platu mēli aiz apakšējiem priekšzobiem un šūpot mēli uz augšu, uz leju. Noturēt pozīcijas 1-5 </a:t>
            </a:r>
            <a:r>
              <a:rPr lang="lv-LV" dirty="0" err="1"/>
              <a:t>sek</a:t>
            </a:r>
            <a:r>
              <a:rPr lang="lv-LV" dirty="0"/>
              <a:t>. </a:t>
            </a:r>
          </a:p>
          <a:p>
            <a:endParaRPr lang="lv-LV" dirty="0"/>
          </a:p>
        </p:txBody>
      </p:sp>
      <p:pic>
        <p:nvPicPr>
          <p:cNvPr id="4" name="Attēls 3" descr="45367174_1190124437830303_5440973052856762368_n"/>
          <p:cNvPicPr/>
          <p:nvPr/>
        </p:nvPicPr>
        <p:blipFill>
          <a:blip r:embed="rId3">
            <a:extLst>
              <a:ext uri="{28A0092B-C50C-407E-A947-70E740481C1C}">
                <a14:useLocalDpi xmlns:a14="http://schemas.microsoft.com/office/drawing/2010/main" val="0"/>
              </a:ext>
            </a:extLst>
          </a:blip>
          <a:srcRect/>
          <a:stretch>
            <a:fillRect/>
          </a:stretch>
        </p:blipFill>
        <p:spPr bwMode="auto">
          <a:xfrm>
            <a:off x="4036140" y="1196752"/>
            <a:ext cx="1471964" cy="1596752"/>
          </a:xfrm>
          <a:prstGeom prst="rect">
            <a:avLst/>
          </a:prstGeom>
          <a:noFill/>
          <a:ln>
            <a:noFill/>
          </a:ln>
        </p:spPr>
      </p:pic>
      <p:pic>
        <p:nvPicPr>
          <p:cNvPr id="5" name="Attēls 4" descr="45524583_2380651548630373_7090402479212331008_n"/>
          <p:cNvPicPr/>
          <p:nvPr/>
        </p:nvPicPr>
        <p:blipFill>
          <a:blip r:embed="rId4">
            <a:extLst>
              <a:ext uri="{28A0092B-C50C-407E-A947-70E740481C1C}">
                <a14:useLocalDpi xmlns:a14="http://schemas.microsoft.com/office/drawing/2010/main" val="0"/>
              </a:ext>
            </a:extLst>
          </a:blip>
          <a:srcRect/>
          <a:stretch>
            <a:fillRect/>
          </a:stretch>
        </p:blipFill>
        <p:spPr bwMode="auto">
          <a:xfrm>
            <a:off x="2339751" y="3861048"/>
            <a:ext cx="1660473" cy="1280331"/>
          </a:xfrm>
          <a:prstGeom prst="rect">
            <a:avLst/>
          </a:prstGeom>
          <a:noFill/>
          <a:ln>
            <a:noFill/>
          </a:ln>
        </p:spPr>
      </p:pic>
    </p:spTree>
    <p:extLst>
      <p:ext uri="{BB962C8B-B14F-4D97-AF65-F5344CB8AC3E}">
        <p14:creationId xmlns:p14="http://schemas.microsoft.com/office/powerpoint/2010/main" val="3952054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smtClean="0"/>
              <a:t>Mēles vingrinājumi</a:t>
            </a:r>
            <a:endParaRPr lang="lv-LV" dirty="0"/>
          </a:p>
        </p:txBody>
      </p:sp>
      <p:sp>
        <p:nvSpPr>
          <p:cNvPr id="3" name="Satura vietturis 2"/>
          <p:cNvSpPr>
            <a:spLocks noGrp="1"/>
          </p:cNvSpPr>
          <p:nvPr>
            <p:ph idx="1"/>
          </p:nvPr>
        </p:nvSpPr>
        <p:spPr/>
        <p:txBody>
          <a:bodyPr>
            <a:normAutofit fontScale="92500" lnSpcReduction="20000"/>
          </a:bodyPr>
          <a:lstStyle/>
          <a:p>
            <a:endParaRPr lang="lv-LV" dirty="0" smtClean="0"/>
          </a:p>
          <a:p>
            <a:r>
              <a:rPr lang="lv-LV" dirty="0" smtClean="0"/>
              <a:t>IZKRĀSOSIM GRIESTIŅUS </a:t>
            </a:r>
            <a:endParaRPr lang="lv-LV" dirty="0"/>
          </a:p>
          <a:p>
            <a:pPr marL="0" indent="0">
              <a:buNone/>
            </a:pPr>
            <a:r>
              <a:rPr lang="lv-LV" dirty="0"/>
              <a:t>Pasmaidīt, atvērt muti, ar platu mēles galu „paglāstīt” cietās aukslējas uz priekšu, atpakaļ, pa kreisi, pa labi. </a:t>
            </a:r>
            <a:endParaRPr lang="lv-LV" dirty="0" smtClean="0"/>
          </a:p>
          <a:p>
            <a:pPr marL="0" indent="0">
              <a:buNone/>
            </a:pPr>
            <a:endParaRPr lang="lv-LV" dirty="0"/>
          </a:p>
          <a:p>
            <a:r>
              <a:rPr lang="lv-LV" dirty="0"/>
              <a:t>LOGU </a:t>
            </a:r>
            <a:r>
              <a:rPr lang="lv-LV" dirty="0" smtClean="0"/>
              <a:t>TĪRĪTĀJS </a:t>
            </a:r>
          </a:p>
          <a:p>
            <a:pPr marL="0" indent="0">
              <a:buNone/>
            </a:pPr>
            <a:r>
              <a:rPr lang="lv-LV" dirty="0"/>
              <a:t>Nedaudz pavērt muti un ar platu mēli apņemt augšlūpu. Kustināt to kā automašīnas logu tīrītāju. Virzīt mēli pa labi un pa kreisi. </a:t>
            </a:r>
            <a:endParaRPr lang="lv-LV" dirty="0" smtClean="0"/>
          </a:p>
          <a:p>
            <a:endParaRPr lang="lv-LV" dirty="0"/>
          </a:p>
          <a:p>
            <a:endParaRPr lang="lv-LV" dirty="0"/>
          </a:p>
        </p:txBody>
      </p:sp>
      <p:pic>
        <p:nvPicPr>
          <p:cNvPr id="4" name="Attēls 3" descr="45371576_2238518999751309_6457262009871237120_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1268760"/>
            <a:ext cx="1296144" cy="1224136"/>
          </a:xfrm>
          <a:prstGeom prst="rect">
            <a:avLst/>
          </a:prstGeom>
          <a:noFill/>
          <a:ln>
            <a:noFill/>
          </a:ln>
        </p:spPr>
      </p:pic>
      <p:pic>
        <p:nvPicPr>
          <p:cNvPr id="5" name="Attēls 4" descr="45379080_500831293770530_4688770253209993216_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7864" y="3429000"/>
            <a:ext cx="1368152" cy="1145654"/>
          </a:xfrm>
          <a:prstGeom prst="rect">
            <a:avLst/>
          </a:prstGeom>
          <a:noFill/>
          <a:ln>
            <a:noFill/>
          </a:ln>
        </p:spPr>
      </p:pic>
    </p:spTree>
    <p:extLst>
      <p:ext uri="{BB962C8B-B14F-4D97-AF65-F5344CB8AC3E}">
        <p14:creationId xmlns:p14="http://schemas.microsoft.com/office/powerpoint/2010/main" val="2439764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smtClean="0"/>
              <a:t>Mēles vingrinājumi</a:t>
            </a:r>
            <a:endParaRPr lang="lv-LV" dirty="0"/>
          </a:p>
        </p:txBody>
      </p:sp>
      <p:sp>
        <p:nvSpPr>
          <p:cNvPr id="3" name="Satura vietturis 2"/>
          <p:cNvSpPr>
            <a:spLocks noGrp="1"/>
          </p:cNvSpPr>
          <p:nvPr>
            <p:ph idx="1"/>
          </p:nvPr>
        </p:nvSpPr>
        <p:spPr/>
        <p:txBody>
          <a:bodyPr>
            <a:normAutofit fontScale="92500" lnSpcReduction="20000"/>
          </a:bodyPr>
          <a:lstStyle/>
          <a:p>
            <a:endParaRPr lang="lv-LV" dirty="0" smtClean="0"/>
          </a:p>
          <a:p>
            <a:r>
              <a:rPr lang="lv-LV" dirty="0" smtClean="0"/>
              <a:t>ČŪSKAS MĒLĪTE </a:t>
            </a:r>
            <a:endParaRPr lang="lv-LV" dirty="0"/>
          </a:p>
          <a:p>
            <a:pPr marL="0" indent="0">
              <a:buNone/>
            </a:pPr>
            <a:r>
              <a:rPr lang="lv-LV" dirty="0"/>
              <a:t>Spicu mēli izbāzt uz priekšu, smailu mēles galiņu pacelt uz augšu (nepieskaroties lūpām vai zobiem) un noturēt 1-5 </a:t>
            </a:r>
            <a:r>
              <a:rPr lang="lv-LV" dirty="0" err="1"/>
              <a:t>sek</a:t>
            </a:r>
            <a:r>
              <a:rPr lang="lv-LV" dirty="0" smtClean="0"/>
              <a:t>.</a:t>
            </a:r>
          </a:p>
          <a:p>
            <a:pPr marL="0" indent="0">
              <a:buNone/>
            </a:pPr>
            <a:endParaRPr lang="lv-LV" dirty="0" smtClean="0"/>
          </a:p>
          <a:p>
            <a:pPr marL="0" indent="0">
              <a:buNone/>
            </a:pPr>
            <a:endParaRPr lang="lv-LV" dirty="0" smtClean="0"/>
          </a:p>
          <a:p>
            <a:r>
              <a:rPr lang="lv-LV" dirty="0" smtClean="0"/>
              <a:t>ĀMURIŅŠ</a:t>
            </a:r>
          </a:p>
          <a:p>
            <a:pPr marL="0" indent="0">
              <a:buNone/>
            </a:pPr>
            <a:r>
              <a:rPr lang="lv-LV" dirty="0"/>
              <a:t>Muti atvērt, mēli izbāzt un ar mēles galu ritmiski pieskarties augšlūpai. </a:t>
            </a:r>
          </a:p>
          <a:p>
            <a:pPr marL="0" indent="0">
              <a:buNone/>
            </a:pPr>
            <a:endParaRPr lang="lv-LV" dirty="0" smtClean="0"/>
          </a:p>
          <a:p>
            <a:endParaRPr lang="lv-LV" dirty="0"/>
          </a:p>
          <a:p>
            <a:endParaRPr lang="lv-LV" dirty="0" smtClean="0"/>
          </a:p>
          <a:p>
            <a:endParaRPr lang="lv-LV" dirty="0"/>
          </a:p>
        </p:txBody>
      </p:sp>
      <p:pic>
        <p:nvPicPr>
          <p:cNvPr id="4" name="Attēls 3" descr="45412815_2690357084315806_314387006157225984_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3836" y="1196752"/>
            <a:ext cx="1390212" cy="1347391"/>
          </a:xfrm>
          <a:prstGeom prst="rect">
            <a:avLst/>
          </a:prstGeom>
          <a:noFill/>
          <a:ln>
            <a:noFill/>
          </a:ln>
        </p:spPr>
      </p:pic>
      <p:pic>
        <p:nvPicPr>
          <p:cNvPr id="5" name="Attēls 4" descr="45330479_268450410478219_2830776063909429248_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7815" y="3861048"/>
            <a:ext cx="1264105" cy="1152127"/>
          </a:xfrm>
          <a:prstGeom prst="rect">
            <a:avLst/>
          </a:prstGeom>
          <a:noFill/>
          <a:ln>
            <a:noFill/>
          </a:ln>
        </p:spPr>
      </p:pic>
    </p:spTree>
    <p:extLst>
      <p:ext uri="{BB962C8B-B14F-4D97-AF65-F5344CB8AC3E}">
        <p14:creationId xmlns:p14="http://schemas.microsoft.com/office/powerpoint/2010/main" val="813566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Evita\Desktop\man\foni\dds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Virsraksts 1"/>
          <p:cNvSpPr>
            <a:spLocks noGrp="1"/>
          </p:cNvSpPr>
          <p:nvPr>
            <p:ph type="title"/>
          </p:nvPr>
        </p:nvSpPr>
        <p:spPr/>
        <p:txBody>
          <a:bodyPr/>
          <a:lstStyle/>
          <a:p>
            <a:r>
              <a:rPr lang="lv-LV" dirty="0" smtClean="0"/>
              <a:t>Mēles vingrinājumi</a:t>
            </a:r>
            <a:endParaRPr lang="lv-LV" dirty="0"/>
          </a:p>
        </p:txBody>
      </p:sp>
      <p:sp>
        <p:nvSpPr>
          <p:cNvPr id="3" name="Satura vietturis 2"/>
          <p:cNvSpPr>
            <a:spLocks noGrp="1"/>
          </p:cNvSpPr>
          <p:nvPr>
            <p:ph idx="1"/>
          </p:nvPr>
        </p:nvSpPr>
        <p:spPr/>
        <p:txBody>
          <a:bodyPr>
            <a:normAutofit fontScale="85000" lnSpcReduction="10000"/>
          </a:bodyPr>
          <a:lstStyle/>
          <a:p>
            <a:endParaRPr lang="lv-LV" dirty="0" smtClean="0"/>
          </a:p>
          <a:p>
            <a:r>
              <a:rPr lang="lv-LV" dirty="0" smtClean="0"/>
              <a:t>TĪTARS </a:t>
            </a:r>
            <a:endParaRPr lang="lv-LV" dirty="0"/>
          </a:p>
          <a:p>
            <a:pPr marL="0" indent="0">
              <a:buNone/>
            </a:pPr>
            <a:r>
              <a:rPr lang="lv-LV" dirty="0"/>
              <a:t>Pavērt muti, nolikt mēli uz augšlūpas un platu mēles galu kustināt gar augšlūpu uz āru, uz iekšu. Mēles augšlūpu glāsta. Uzsāk lēni, tempu paātrina + </a:t>
            </a:r>
            <a:r>
              <a:rPr lang="lv-LV" dirty="0" err="1"/>
              <a:t>bl</a:t>
            </a:r>
            <a:r>
              <a:rPr lang="lv-LV" dirty="0"/>
              <a:t>, </a:t>
            </a:r>
            <a:r>
              <a:rPr lang="lv-LV" dirty="0" err="1"/>
              <a:t>bl</a:t>
            </a:r>
            <a:r>
              <a:rPr lang="lv-LV" dirty="0"/>
              <a:t>, </a:t>
            </a:r>
            <a:r>
              <a:rPr lang="lv-LV" dirty="0" err="1"/>
              <a:t>bl</a:t>
            </a:r>
            <a:r>
              <a:rPr lang="lv-LV" dirty="0" smtClean="0"/>
              <a:t>.</a:t>
            </a:r>
          </a:p>
          <a:p>
            <a:pPr marL="0" indent="0">
              <a:buNone/>
            </a:pPr>
            <a:endParaRPr lang="lv-LV" dirty="0" smtClean="0"/>
          </a:p>
          <a:p>
            <a:pPr marL="0" indent="0">
              <a:buNone/>
            </a:pPr>
            <a:endParaRPr lang="lv-LV" dirty="0" smtClean="0"/>
          </a:p>
          <a:p>
            <a:r>
              <a:rPr lang="lv-LV" dirty="0" smtClean="0"/>
              <a:t>ZIRDZIŅŠ</a:t>
            </a:r>
          </a:p>
          <a:p>
            <a:pPr marL="0" indent="0">
              <a:buNone/>
            </a:pPr>
            <a:r>
              <a:rPr lang="lv-LV" dirty="0"/>
              <a:t>Pasmaidīt, parādīt zobus, pavērt muti, mēli piesūcināt pie aukslējām un klakšķināt. (Ja neizdodas, izpilda KONFEKTI).</a:t>
            </a:r>
            <a:endParaRPr lang="lv-LV" dirty="0" smtClean="0"/>
          </a:p>
          <a:p>
            <a:pPr marL="0" indent="0">
              <a:buNone/>
            </a:pPr>
            <a:endParaRPr lang="lv-LV" dirty="0"/>
          </a:p>
          <a:p>
            <a:pPr marL="0" indent="0">
              <a:buNone/>
            </a:pPr>
            <a:endParaRPr lang="lv-LV" dirty="0"/>
          </a:p>
        </p:txBody>
      </p:sp>
      <p:pic>
        <p:nvPicPr>
          <p:cNvPr id="4" name="Attēls 3" descr="45304136_257588784950438_7789555530741055488_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196752"/>
            <a:ext cx="1440160" cy="1284908"/>
          </a:xfrm>
          <a:prstGeom prst="rect">
            <a:avLst/>
          </a:prstGeom>
          <a:noFill/>
          <a:ln>
            <a:noFill/>
          </a:ln>
        </p:spPr>
      </p:pic>
      <p:pic>
        <p:nvPicPr>
          <p:cNvPr id="5" name="Attēls 4" descr="45467569_2101028536874128_1482102813377953792_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760" y="3717032"/>
            <a:ext cx="1440160" cy="1256333"/>
          </a:xfrm>
          <a:prstGeom prst="rect">
            <a:avLst/>
          </a:prstGeom>
          <a:noFill/>
          <a:ln>
            <a:noFill/>
          </a:ln>
        </p:spPr>
      </p:pic>
    </p:spTree>
    <p:extLst>
      <p:ext uri="{BB962C8B-B14F-4D97-AF65-F5344CB8AC3E}">
        <p14:creationId xmlns:p14="http://schemas.microsoft.com/office/powerpoint/2010/main" val="2662957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684</Words>
  <Application>Microsoft Office PowerPoint</Application>
  <PresentationFormat>Slaidrāde ekrānā (4:3)</PresentationFormat>
  <Paragraphs>89</Paragraphs>
  <Slides>14</Slides>
  <Notes>0</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tēma</vt:lpstr>
      <vt:lpstr>Ieteikumi vecākiem, ko var veikt mājās ar bērniem  Artikulācijas aparāta vingrinājumi</vt:lpstr>
      <vt:lpstr>Kas ir arikulācijas aparāta vingrinājumi?</vt:lpstr>
      <vt:lpstr>Ieteikumi veicot artikulācijas aparāta vingrinājumus: </vt:lpstr>
      <vt:lpstr>PowerPoint prezentācija</vt:lpstr>
      <vt:lpstr>Mēles vingrinājumi</vt:lpstr>
      <vt:lpstr>Mēles vingrinājumi</vt:lpstr>
      <vt:lpstr>Mēles vingrinājumi</vt:lpstr>
      <vt:lpstr>Mēles vingrinājumi</vt:lpstr>
      <vt:lpstr>Mēles vingrinājumi</vt:lpstr>
      <vt:lpstr>Mēles vingrinājumi</vt:lpstr>
      <vt:lpstr>Pūšanas un elpošanas vingrinājumi (jāseko līdzi, lai izelpas laikā nebūtu piepūsti vaigi)</vt:lpstr>
      <vt:lpstr>Pūšanas un elpošanas vingrinājumi (jāseko līdzi, lai izelpas laikā nebūtu piepūsti vaigi)</vt:lpstr>
      <vt:lpstr>Pūšanas un elpošanas vingrinājumi (jāseko līdzi, lai izelpas laikā nebūtu piepūsti vaigi)</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Artikulācijas aparāta vingrinājumi</dc:title>
  <dc:creator>Evita</dc:creator>
  <cp:lastModifiedBy>Evita</cp:lastModifiedBy>
  <cp:revision>8</cp:revision>
  <dcterms:created xsi:type="dcterms:W3CDTF">2020-03-25T14:27:02Z</dcterms:created>
  <dcterms:modified xsi:type="dcterms:W3CDTF">2020-03-25T15:46:28Z</dcterms:modified>
</cp:coreProperties>
</file>