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10" name="Taisnleņķa trīsstūris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Virsrakst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lv-LV" smtClean="0"/>
              <a:t>Rediģēt šablona virsraksta stilu</a:t>
            </a:r>
            <a:endParaRPr kumimoji="0" lang="en-US"/>
          </a:p>
        </p:txBody>
      </p:sp>
      <p:sp>
        <p:nvSpPr>
          <p:cNvPr id="17" name="Apakšvirsrakst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v-LV" smtClean="0"/>
              <a:t>Rediģēt šablona apakšvirsraksta stilu</a:t>
            </a:r>
            <a:endParaRPr kumimoji="0" lang="en-US"/>
          </a:p>
        </p:txBody>
      </p:sp>
      <p:grpSp>
        <p:nvGrpSpPr>
          <p:cNvPr id="2" name="Grupa 1"/>
          <p:cNvGrpSpPr/>
          <p:nvPr/>
        </p:nvGrpSpPr>
        <p:grpSpPr>
          <a:xfrm>
            <a:off x="-3765" y="4953000"/>
            <a:ext cx="9147765" cy="1912088"/>
            <a:chOff x="-3765" y="4832896"/>
            <a:chExt cx="9147765" cy="2032192"/>
          </a:xfrm>
        </p:grpSpPr>
        <p:sp>
          <p:nvSpPr>
            <p:cNvPr id="7" name="Brīvform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Brīvform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Brīvform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Taisns savienotājs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a vietturis 29"/>
          <p:cNvSpPr>
            <a:spLocks noGrp="1"/>
          </p:cNvSpPr>
          <p:nvPr>
            <p:ph type="dt" sz="half" idx="10"/>
          </p:nvPr>
        </p:nvSpPr>
        <p:spPr/>
        <p:txBody>
          <a:bodyPr/>
          <a:lstStyle>
            <a:lvl1pPr>
              <a:defRPr>
                <a:solidFill>
                  <a:srgbClr val="FFFFFF"/>
                </a:solidFill>
              </a:defRPr>
            </a:lvl1pPr>
            <a:extLst/>
          </a:lstStyle>
          <a:p>
            <a:fld id="{FD2CB532-9B40-468A-9CCA-0B825688808D}" type="datetimeFigureOut">
              <a:rPr lang="lv-LV" smtClean="0"/>
              <a:t>31.03.2020</a:t>
            </a:fld>
            <a:endParaRPr lang="lv-LV"/>
          </a:p>
        </p:txBody>
      </p:sp>
      <p:sp>
        <p:nvSpPr>
          <p:cNvPr id="19" name="Kājenes vietturis 18"/>
          <p:cNvSpPr>
            <a:spLocks noGrp="1"/>
          </p:cNvSpPr>
          <p:nvPr>
            <p:ph type="ftr" sz="quarter" idx="11"/>
          </p:nvPr>
        </p:nvSpPr>
        <p:spPr/>
        <p:txBody>
          <a:bodyPr/>
          <a:lstStyle>
            <a:lvl1pPr>
              <a:defRPr>
                <a:solidFill>
                  <a:schemeClr val="accent1">
                    <a:tint val="20000"/>
                  </a:schemeClr>
                </a:solidFill>
              </a:defRPr>
            </a:lvl1pPr>
            <a:extLst/>
          </a:lstStyle>
          <a:p>
            <a:endParaRPr lang="lv-LV"/>
          </a:p>
        </p:txBody>
      </p:sp>
      <p:sp>
        <p:nvSpPr>
          <p:cNvPr id="27" name="Slaida numura vietturis 26"/>
          <p:cNvSpPr>
            <a:spLocks noGrp="1"/>
          </p:cNvSpPr>
          <p:nvPr>
            <p:ph type="sldNum" sz="quarter" idx="12"/>
          </p:nvPr>
        </p:nvSpPr>
        <p:spPr/>
        <p:txBody>
          <a:bodyPr/>
          <a:lstStyle>
            <a:lvl1pPr>
              <a:defRPr>
                <a:solidFill>
                  <a:srgbClr val="FFFFFF"/>
                </a:solidFill>
              </a:defRPr>
            </a:lvl1pPr>
            <a:extLst/>
          </a:lstStyle>
          <a:p>
            <a:fld id="{EB781FA1-B56E-4449-90FC-E1A45A1B0831}"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extLst/>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a:xfrm>
            <a:off x="457200" y="1481329"/>
            <a:ext cx="8229600" cy="4386071"/>
          </a:xfrm>
        </p:spPr>
        <p:txBody>
          <a:bodyPr vert="eaVert"/>
          <a:lstStyle>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5" name="Kājenes vietturis 4"/>
          <p:cNvSpPr>
            <a:spLocks noGrp="1"/>
          </p:cNvSpPr>
          <p:nvPr>
            <p:ph type="ftr" sz="quarter" idx="11"/>
          </p:nvPr>
        </p:nvSpPr>
        <p:spPr/>
        <p:txBody>
          <a:bodyPr/>
          <a:lstStyle>
            <a:extLst/>
          </a:lstStyle>
          <a:p>
            <a:endParaRPr lang="lv-LV"/>
          </a:p>
        </p:txBody>
      </p:sp>
      <p:sp>
        <p:nvSpPr>
          <p:cNvPr id="6" name="Slaida numura vietturis 5"/>
          <p:cNvSpPr>
            <a:spLocks noGrp="1"/>
          </p:cNvSpPr>
          <p:nvPr>
            <p:ph type="sldNum" sz="quarter" idx="12"/>
          </p:nvPr>
        </p:nvSpPr>
        <p:spPr/>
        <p:txBody>
          <a:bodyPr/>
          <a:lstStyle>
            <a:extLst/>
          </a:lstStyle>
          <a:p>
            <a:fld id="{EB781FA1-B56E-4449-90FC-E1A45A1B0831}"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844013" y="274640"/>
            <a:ext cx="1777470" cy="5592761"/>
          </a:xfrm>
        </p:spPr>
        <p:txBody>
          <a:bodyPr vert="eaVert"/>
          <a:lstStyle>
            <a:extLst/>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a:xfrm>
            <a:off x="457200" y="274641"/>
            <a:ext cx="6324600" cy="5592760"/>
          </a:xfrm>
        </p:spPr>
        <p:txBody>
          <a:bodyPr vert="eaVert"/>
          <a:lstStyle>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5" name="Kājenes vietturis 4"/>
          <p:cNvSpPr>
            <a:spLocks noGrp="1"/>
          </p:cNvSpPr>
          <p:nvPr>
            <p:ph type="ftr" sz="quarter" idx="11"/>
          </p:nvPr>
        </p:nvSpPr>
        <p:spPr/>
        <p:txBody>
          <a:bodyPr/>
          <a:lstStyle>
            <a:extLst/>
          </a:lstStyle>
          <a:p>
            <a:endParaRPr lang="lv-LV"/>
          </a:p>
        </p:txBody>
      </p:sp>
      <p:sp>
        <p:nvSpPr>
          <p:cNvPr id="6" name="Slaida numura vietturis 5"/>
          <p:cNvSpPr>
            <a:spLocks noGrp="1"/>
          </p:cNvSpPr>
          <p:nvPr>
            <p:ph type="sldNum" sz="quarter" idx="12"/>
          </p:nvPr>
        </p:nvSpPr>
        <p:spPr/>
        <p:txBody>
          <a:bodyPr/>
          <a:lstStyle>
            <a:extLst/>
          </a:lstStyle>
          <a:p>
            <a:fld id="{EB781FA1-B56E-4449-90FC-E1A45A1B0831}"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5" name="Kājenes vietturis 4"/>
          <p:cNvSpPr>
            <a:spLocks noGrp="1"/>
          </p:cNvSpPr>
          <p:nvPr>
            <p:ph type="ftr" sz="quarter" idx="11"/>
          </p:nvPr>
        </p:nvSpPr>
        <p:spPr/>
        <p:txBody>
          <a:bodyPr/>
          <a:lstStyle>
            <a:extLst/>
          </a:lstStyle>
          <a:p>
            <a:endParaRPr lang="lv-LV"/>
          </a:p>
        </p:txBody>
      </p:sp>
      <p:sp>
        <p:nvSpPr>
          <p:cNvPr id="6" name="Slaida numura vietturis 5"/>
          <p:cNvSpPr>
            <a:spLocks noGrp="1"/>
          </p:cNvSpPr>
          <p:nvPr>
            <p:ph type="sldNum" sz="quarter" idx="12"/>
          </p:nvPr>
        </p:nvSpPr>
        <p:spPr/>
        <p:txBody>
          <a:bodyPr/>
          <a:lstStyle>
            <a:extLst/>
          </a:lstStyle>
          <a:p>
            <a:fld id="{EB781FA1-B56E-4449-90FC-E1A45A1B0831}" type="slidenum">
              <a:rPr lang="lv-LV" smtClean="0"/>
              <a:t>‹#›</a:t>
            </a:fld>
            <a:endParaRPr lang="lv-LV"/>
          </a:p>
        </p:txBody>
      </p:sp>
      <p:sp>
        <p:nvSpPr>
          <p:cNvPr id="7" name="Virsraksts 6"/>
          <p:cNvSpPr>
            <a:spLocks noGrp="1"/>
          </p:cNvSpPr>
          <p:nvPr>
            <p:ph type="title"/>
          </p:nvPr>
        </p:nvSpPr>
        <p:spPr/>
        <p:txBody>
          <a:bodyPr rtlCol="0"/>
          <a:lstStyle>
            <a:extLst/>
          </a:lstStyle>
          <a:p>
            <a:r>
              <a:rPr kumimoji="0" lang="lv-LV" smtClean="0"/>
              <a:t>Rediģēt šablona virsraksta stilu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lv-LV" smtClean="0"/>
              <a:t>Rediģēt šablona virsraksta stilu</a:t>
            </a:r>
            <a:endParaRPr kumimoji="0" lang="en-US"/>
          </a:p>
        </p:txBody>
      </p:sp>
      <p:sp>
        <p:nvSpPr>
          <p:cNvPr id="3" name="Teksta vietturis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v-LV" smtClean="0"/>
              <a:t>Rediģēt šablona teksta stilus</a:t>
            </a:r>
          </a:p>
        </p:txBody>
      </p:sp>
      <p:sp>
        <p:nvSpPr>
          <p:cNvPr id="4" name="Datuma vietturis 3"/>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5" name="Kājenes vietturis 4"/>
          <p:cNvSpPr>
            <a:spLocks noGrp="1"/>
          </p:cNvSpPr>
          <p:nvPr>
            <p:ph type="ftr" sz="quarter" idx="11"/>
          </p:nvPr>
        </p:nvSpPr>
        <p:spPr/>
        <p:txBody>
          <a:bodyPr/>
          <a:lstStyle>
            <a:extLst/>
          </a:lstStyle>
          <a:p>
            <a:endParaRPr lang="lv-LV"/>
          </a:p>
        </p:txBody>
      </p:sp>
      <p:sp>
        <p:nvSpPr>
          <p:cNvPr id="6" name="Slaida numura vietturis 5"/>
          <p:cNvSpPr>
            <a:spLocks noGrp="1"/>
          </p:cNvSpPr>
          <p:nvPr>
            <p:ph type="sldNum" sz="quarter" idx="12"/>
          </p:nvPr>
        </p:nvSpPr>
        <p:spPr/>
        <p:txBody>
          <a:bodyPr/>
          <a:lstStyle>
            <a:extLst/>
          </a:lstStyle>
          <a:p>
            <a:fld id="{EB781FA1-B56E-4449-90FC-E1A45A1B0831}" type="slidenum">
              <a:rPr lang="lv-LV" smtClean="0"/>
              <a:t>‹#›</a:t>
            </a:fld>
            <a:endParaRPr lang="lv-LV"/>
          </a:p>
        </p:txBody>
      </p:sp>
      <p:sp>
        <p:nvSpPr>
          <p:cNvPr id="7" name="Skujiņu bultiņ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Skujiņu bultiņ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3" name="Satura vietturis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Satura vietturis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5" name="Datuma vietturis 4"/>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6" name="Kājenes vietturis 5"/>
          <p:cNvSpPr>
            <a:spLocks noGrp="1"/>
          </p:cNvSpPr>
          <p:nvPr>
            <p:ph type="ftr" sz="quarter" idx="11"/>
          </p:nvPr>
        </p:nvSpPr>
        <p:spPr/>
        <p:txBody>
          <a:bodyPr/>
          <a:lstStyle>
            <a:extLst/>
          </a:lstStyle>
          <a:p>
            <a:endParaRPr lang="lv-LV"/>
          </a:p>
        </p:txBody>
      </p:sp>
      <p:sp>
        <p:nvSpPr>
          <p:cNvPr id="7" name="Slaida numura vietturis 6"/>
          <p:cNvSpPr>
            <a:spLocks noGrp="1"/>
          </p:cNvSpPr>
          <p:nvPr>
            <p:ph type="sldNum" sz="quarter" idx="12"/>
          </p:nvPr>
        </p:nvSpPr>
        <p:spPr/>
        <p:txBody>
          <a:bodyPr/>
          <a:lstStyle>
            <a:extLst/>
          </a:lstStyle>
          <a:p>
            <a:fld id="{EB781FA1-B56E-4449-90FC-E1A45A1B0831}" type="slidenum">
              <a:rPr lang="lv-LV" smtClean="0"/>
              <a:t>‹#›</a:t>
            </a:fld>
            <a:endParaRPr lang="lv-LV"/>
          </a:p>
        </p:txBody>
      </p:sp>
      <p:sp>
        <p:nvSpPr>
          <p:cNvPr id="8" name="Virsraksts 7"/>
          <p:cNvSpPr>
            <a:spLocks noGrp="1"/>
          </p:cNvSpPr>
          <p:nvPr>
            <p:ph type="title"/>
          </p:nvPr>
        </p:nvSpPr>
        <p:spPr/>
        <p:txBody>
          <a:bodyPr rtlCol="0"/>
          <a:lstStyle>
            <a:extLst/>
          </a:lstStyle>
          <a:p>
            <a:r>
              <a:rPr kumimoji="0" lang="lv-LV" smtClean="0"/>
              <a:t>Rediģēt šablona virsraksta stilu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8229600" cy="1143000"/>
          </a:xfrm>
        </p:spPr>
        <p:txBody>
          <a:bodyPr anchor="ctr"/>
          <a:lstStyle>
            <a:lvl1pPr>
              <a:defRPr/>
            </a:lvl1pPr>
            <a:extLst/>
          </a:lstStyle>
          <a:p>
            <a:r>
              <a:rPr kumimoji="0" lang="lv-LV" smtClean="0"/>
              <a:t>Rediģēt šablona virsraksta stilu</a:t>
            </a:r>
            <a:endParaRPr kumimoji="0" lang="en-US"/>
          </a:p>
        </p:txBody>
      </p:sp>
      <p:sp>
        <p:nvSpPr>
          <p:cNvPr id="3" name="Teksta vietturis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v-LV" smtClean="0"/>
              <a:t>Rediģēt šablona teksta stilus</a:t>
            </a:r>
          </a:p>
        </p:txBody>
      </p:sp>
      <p:sp>
        <p:nvSpPr>
          <p:cNvPr id="4" name="Teksta vietturis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v-LV" smtClean="0"/>
              <a:t>Rediģēt šablona teksta stilus</a:t>
            </a:r>
          </a:p>
        </p:txBody>
      </p:sp>
      <p:sp>
        <p:nvSpPr>
          <p:cNvPr id="5" name="Satura vietturis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6" name="Satura vietturis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7" name="Datuma vietturis 6"/>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8" name="Kājenes vietturis 7"/>
          <p:cNvSpPr>
            <a:spLocks noGrp="1"/>
          </p:cNvSpPr>
          <p:nvPr>
            <p:ph type="ftr" sz="quarter" idx="11"/>
          </p:nvPr>
        </p:nvSpPr>
        <p:spPr/>
        <p:txBody>
          <a:bodyPr/>
          <a:lstStyle>
            <a:extLst/>
          </a:lstStyle>
          <a:p>
            <a:endParaRPr lang="lv-LV"/>
          </a:p>
        </p:txBody>
      </p:sp>
      <p:sp>
        <p:nvSpPr>
          <p:cNvPr id="9" name="Slaida numura vietturis 8"/>
          <p:cNvSpPr>
            <a:spLocks noGrp="1"/>
          </p:cNvSpPr>
          <p:nvPr>
            <p:ph type="sldNum" sz="quarter" idx="12"/>
          </p:nvPr>
        </p:nvSpPr>
        <p:spPr/>
        <p:txBody>
          <a:bodyPr/>
          <a:lstStyle>
            <a:extLst/>
          </a:lstStyle>
          <a:p>
            <a:fld id="{EB781FA1-B56E-4449-90FC-E1A45A1B0831}"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3" name="Datuma vietturis 2"/>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4" name="Kājenes vietturis 3"/>
          <p:cNvSpPr>
            <a:spLocks noGrp="1"/>
          </p:cNvSpPr>
          <p:nvPr>
            <p:ph type="ftr" sz="quarter" idx="11"/>
          </p:nvPr>
        </p:nvSpPr>
        <p:spPr/>
        <p:txBody>
          <a:bodyPr/>
          <a:lstStyle>
            <a:extLst/>
          </a:lstStyle>
          <a:p>
            <a:endParaRPr lang="lv-LV"/>
          </a:p>
        </p:txBody>
      </p:sp>
      <p:sp>
        <p:nvSpPr>
          <p:cNvPr id="5" name="Slaida numura vietturis 4"/>
          <p:cNvSpPr>
            <a:spLocks noGrp="1"/>
          </p:cNvSpPr>
          <p:nvPr>
            <p:ph type="sldNum" sz="quarter" idx="12"/>
          </p:nvPr>
        </p:nvSpPr>
        <p:spPr/>
        <p:txBody>
          <a:bodyPr/>
          <a:lstStyle>
            <a:extLst/>
          </a:lstStyle>
          <a:p>
            <a:fld id="{EB781FA1-B56E-4449-90FC-E1A45A1B0831}" type="slidenum">
              <a:rPr lang="lv-LV" smtClean="0"/>
              <a:t>‹#›</a:t>
            </a:fld>
            <a:endParaRPr lang="lv-LV"/>
          </a:p>
        </p:txBody>
      </p:sp>
      <p:sp>
        <p:nvSpPr>
          <p:cNvPr id="6" name="Virsraksts 5"/>
          <p:cNvSpPr>
            <a:spLocks noGrp="1"/>
          </p:cNvSpPr>
          <p:nvPr>
            <p:ph type="title"/>
          </p:nvPr>
        </p:nvSpPr>
        <p:spPr/>
        <p:txBody>
          <a:bodyPr rtlCol="0"/>
          <a:lstStyle>
            <a:extLst/>
          </a:lstStyle>
          <a:p>
            <a:r>
              <a:rPr kumimoji="0" lang="lv-LV" smtClean="0"/>
              <a:t>Rediģēt šablona virsraksta stilu</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extLst/>
          </a:lstStyle>
          <a:p>
            <a:fld id="{FD2CB532-9B40-468A-9CCA-0B825688808D}" type="datetimeFigureOut">
              <a:rPr lang="lv-LV" smtClean="0"/>
              <a:t>31.03.2020</a:t>
            </a:fld>
            <a:endParaRPr lang="lv-LV"/>
          </a:p>
        </p:txBody>
      </p:sp>
      <p:sp>
        <p:nvSpPr>
          <p:cNvPr id="3" name="Kājenes vietturis 2"/>
          <p:cNvSpPr>
            <a:spLocks noGrp="1"/>
          </p:cNvSpPr>
          <p:nvPr>
            <p:ph type="ftr" sz="quarter" idx="11"/>
          </p:nvPr>
        </p:nvSpPr>
        <p:spPr/>
        <p:txBody>
          <a:bodyPr/>
          <a:lstStyle>
            <a:extLst/>
          </a:lstStyle>
          <a:p>
            <a:endParaRPr lang="lv-LV"/>
          </a:p>
        </p:txBody>
      </p:sp>
      <p:sp>
        <p:nvSpPr>
          <p:cNvPr id="4" name="Slaida numura vietturis 3"/>
          <p:cNvSpPr>
            <a:spLocks noGrp="1"/>
          </p:cNvSpPr>
          <p:nvPr>
            <p:ph type="sldNum" sz="quarter" idx="12"/>
          </p:nvPr>
        </p:nvSpPr>
        <p:spPr/>
        <p:txBody>
          <a:bodyPr/>
          <a:lstStyle>
            <a:extLst/>
          </a:lstStyle>
          <a:p>
            <a:fld id="{EB781FA1-B56E-4449-90FC-E1A45A1B0831}"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lv-LV" smtClean="0"/>
              <a:t>Rediģēt šablona virsraksta stilu</a:t>
            </a:r>
            <a:endParaRPr kumimoji="0" lang="en-US"/>
          </a:p>
        </p:txBody>
      </p:sp>
      <p:sp>
        <p:nvSpPr>
          <p:cNvPr id="3" name="Teksta vietturis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lv-LV" smtClean="0"/>
              <a:t>Rediģēt šablona teksta stilus</a:t>
            </a:r>
          </a:p>
        </p:txBody>
      </p:sp>
      <p:sp>
        <p:nvSpPr>
          <p:cNvPr id="4" name="Satura vietturis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lv-LV" smtClean="0"/>
              <a:t>Rediģēt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5" name="Datuma vietturis 4"/>
          <p:cNvSpPr>
            <a:spLocks noGrp="1"/>
          </p:cNvSpPr>
          <p:nvPr>
            <p:ph type="dt" sz="half" idx="10"/>
          </p:nvPr>
        </p:nvSpPr>
        <p:spPr>
          <a:xfrm>
            <a:off x="6727032" y="6407944"/>
            <a:ext cx="1920240" cy="365760"/>
          </a:xfrm>
        </p:spPr>
        <p:txBody>
          <a:bodyPr/>
          <a:lstStyle>
            <a:extLst/>
          </a:lstStyle>
          <a:p>
            <a:fld id="{FD2CB532-9B40-468A-9CCA-0B825688808D}" type="datetimeFigureOut">
              <a:rPr lang="lv-LV" smtClean="0"/>
              <a:t>31.03.2020</a:t>
            </a:fld>
            <a:endParaRPr lang="lv-LV"/>
          </a:p>
        </p:txBody>
      </p:sp>
      <p:sp>
        <p:nvSpPr>
          <p:cNvPr id="6" name="Kājenes vietturis 5"/>
          <p:cNvSpPr>
            <a:spLocks noGrp="1"/>
          </p:cNvSpPr>
          <p:nvPr>
            <p:ph type="ftr" sz="quarter" idx="11"/>
          </p:nvPr>
        </p:nvSpPr>
        <p:spPr/>
        <p:txBody>
          <a:bodyPr/>
          <a:lstStyle>
            <a:extLst/>
          </a:lstStyle>
          <a:p>
            <a:endParaRPr lang="lv-LV"/>
          </a:p>
        </p:txBody>
      </p:sp>
      <p:sp>
        <p:nvSpPr>
          <p:cNvPr id="7" name="Slaida numura vietturis 6"/>
          <p:cNvSpPr>
            <a:spLocks noGrp="1"/>
          </p:cNvSpPr>
          <p:nvPr>
            <p:ph type="sldNum" sz="quarter" idx="12"/>
          </p:nvPr>
        </p:nvSpPr>
        <p:spPr/>
        <p:txBody>
          <a:bodyPr/>
          <a:lstStyle>
            <a:extLst/>
          </a:lstStyle>
          <a:p>
            <a:fld id="{EB781FA1-B56E-4449-90FC-E1A45A1B0831}"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4" name="Teksta vietturis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lv-LV" smtClean="0"/>
              <a:t>Rediģēt šablona teksta stilus</a:t>
            </a:r>
          </a:p>
        </p:txBody>
      </p:sp>
      <p:sp>
        <p:nvSpPr>
          <p:cNvPr id="3" name="Attēla vietturis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lv-LV" smtClean="0"/>
              <a:t>Noklikšķiniet uz attēla ikonas</a:t>
            </a:r>
            <a:endParaRPr kumimoji="0" lang="en-US" dirty="0"/>
          </a:p>
        </p:txBody>
      </p:sp>
      <p:sp>
        <p:nvSpPr>
          <p:cNvPr id="5" name="Datuma vietturis 4"/>
          <p:cNvSpPr>
            <a:spLocks noGrp="1"/>
          </p:cNvSpPr>
          <p:nvPr>
            <p:ph type="dt" sz="half" idx="10"/>
          </p:nvPr>
        </p:nvSpPr>
        <p:spPr/>
        <p:txBody>
          <a:bodyPr/>
          <a:lstStyle>
            <a:lvl1pPr>
              <a:defRPr>
                <a:solidFill>
                  <a:schemeClr val="tx1"/>
                </a:solidFill>
              </a:defRPr>
            </a:lvl1pPr>
            <a:extLst/>
          </a:lstStyle>
          <a:p>
            <a:fld id="{FD2CB532-9B40-468A-9CCA-0B825688808D}" type="datetimeFigureOut">
              <a:rPr lang="lv-LV" smtClean="0"/>
              <a:t>31.03.2020</a:t>
            </a:fld>
            <a:endParaRPr lang="lv-LV"/>
          </a:p>
        </p:txBody>
      </p:sp>
      <p:sp>
        <p:nvSpPr>
          <p:cNvPr id="6" name="Kājenes vietturis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lv-LV"/>
          </a:p>
        </p:txBody>
      </p:sp>
      <p:sp>
        <p:nvSpPr>
          <p:cNvPr id="7" name="Slaida numura vietturis 6"/>
          <p:cNvSpPr>
            <a:spLocks noGrp="1"/>
          </p:cNvSpPr>
          <p:nvPr>
            <p:ph type="sldNum" sz="quarter" idx="12"/>
          </p:nvPr>
        </p:nvSpPr>
        <p:spPr/>
        <p:txBody>
          <a:bodyPr/>
          <a:lstStyle>
            <a:lvl1pPr>
              <a:defRPr>
                <a:solidFill>
                  <a:schemeClr val="tx1"/>
                </a:solidFill>
              </a:defRPr>
            </a:lvl1pPr>
            <a:extLst/>
          </a:lstStyle>
          <a:p>
            <a:fld id="{EB781FA1-B56E-4449-90FC-E1A45A1B0831}" type="slidenum">
              <a:rPr lang="lv-LV" smtClean="0"/>
              <a:t>‹#›</a:t>
            </a:fld>
            <a:endParaRPr lang="lv-LV"/>
          </a:p>
        </p:txBody>
      </p:sp>
      <p:sp>
        <p:nvSpPr>
          <p:cNvPr id="2" name="Virsrakst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lv-LV" smtClean="0"/>
              <a:t>Rediģēt šablona virsraksta stilu</a:t>
            </a:r>
            <a:endParaRPr kumimoji="0" lang="en-US"/>
          </a:p>
        </p:txBody>
      </p:sp>
      <p:sp>
        <p:nvSpPr>
          <p:cNvPr id="8" name="Brīvform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Brīvform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aisnleņķa trīsstūris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Taisns savienotājs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Skujiņu bultiņ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Skujiņu bultiņ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Brīvform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rīvform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aisnleņķa trīsstūris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Taisns savienotājs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Virsraksta viettur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lv-LV" smtClean="0"/>
              <a:t>Rediģēt šablona virsraksta stilu</a:t>
            </a:r>
            <a:endParaRPr kumimoji="0" lang="en-US"/>
          </a:p>
        </p:txBody>
      </p:sp>
      <p:sp>
        <p:nvSpPr>
          <p:cNvPr id="30" name="Teksta vietturis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lv-LV" smtClean="0"/>
              <a:t>Rediģēt šablona teksta stilus</a:t>
            </a:r>
          </a:p>
          <a:p>
            <a:pPr lvl="1" eaLnBrk="1" latinLnBrk="0" hangingPunct="1"/>
            <a:r>
              <a:rPr kumimoji="0" lang="lv-LV" smtClean="0"/>
              <a:t>Otrais līmenis</a:t>
            </a:r>
          </a:p>
          <a:p>
            <a:pPr lvl="2" eaLnBrk="1" latinLnBrk="0" hangingPunct="1"/>
            <a:r>
              <a:rPr kumimoji="0" lang="lv-LV" smtClean="0"/>
              <a:t>Trešais līmenis</a:t>
            </a:r>
          </a:p>
          <a:p>
            <a:pPr lvl="3" eaLnBrk="1" latinLnBrk="0" hangingPunct="1"/>
            <a:r>
              <a:rPr kumimoji="0" lang="lv-LV" smtClean="0"/>
              <a:t>Ceturtais līmenis</a:t>
            </a:r>
          </a:p>
          <a:p>
            <a:pPr lvl="4" eaLnBrk="1" latinLnBrk="0" hangingPunct="1"/>
            <a:r>
              <a:rPr kumimoji="0" lang="lv-LV" smtClean="0"/>
              <a:t>Piektais līmenis</a:t>
            </a:r>
            <a:endParaRPr kumimoji="0" lang="en-US"/>
          </a:p>
        </p:txBody>
      </p:sp>
      <p:sp>
        <p:nvSpPr>
          <p:cNvPr id="10" name="Datuma vietturis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2CB532-9B40-468A-9CCA-0B825688808D}" type="datetimeFigureOut">
              <a:rPr lang="lv-LV" smtClean="0"/>
              <a:t>31.03.2020</a:t>
            </a:fld>
            <a:endParaRPr lang="lv-LV"/>
          </a:p>
        </p:txBody>
      </p:sp>
      <p:sp>
        <p:nvSpPr>
          <p:cNvPr id="22" name="Kājenes vietturis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lv-LV"/>
          </a:p>
        </p:txBody>
      </p:sp>
      <p:sp>
        <p:nvSpPr>
          <p:cNvPr id="18" name="Slaida numura vietturis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B781FA1-B56E-4449-90FC-E1A45A1B0831}"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vospitaj.com/wp-content/uploads/2013/01/9a8ed517e6c3b870ef722d1d2414cfa9sravnenie_nawe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vospitaj.com/wp-content/uploads/2013/01/baby-club-book-dali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voyrebenok.ru/doman/priroda.zip"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fontScale="90000"/>
          </a:bodyPr>
          <a:lstStyle/>
          <a:p>
            <a:pPr algn="ctr"/>
            <a:r>
              <a:rPr lang="lv-LV" b="1" i="1" dirty="0"/>
              <a:t>Attīstošās metodikas </a:t>
            </a:r>
            <a:r>
              <a:rPr lang="lv-LV" i="1" dirty="0" smtClean="0"/>
              <a:t>bērnu attīstībā</a:t>
            </a:r>
            <a:br>
              <a:rPr lang="lv-LV" i="1" dirty="0" smtClean="0"/>
            </a:br>
            <a:r>
              <a:rPr lang="lv-LV" sz="2700" dirty="0" err="1"/>
              <a:t>Autormetodikas</a:t>
            </a:r>
            <a:r>
              <a:rPr lang="lv-LV" dirty="0"/>
              <a:t/>
            </a:r>
            <a:br>
              <a:rPr lang="lv-LV" dirty="0"/>
            </a:br>
            <a:endParaRPr lang="lv-LV" dirty="0"/>
          </a:p>
        </p:txBody>
      </p:sp>
      <p:sp>
        <p:nvSpPr>
          <p:cNvPr id="3" name="Apakšvirsraksts 2"/>
          <p:cNvSpPr>
            <a:spLocks noGrp="1"/>
          </p:cNvSpPr>
          <p:nvPr>
            <p:ph type="subTitle" idx="1"/>
          </p:nvPr>
        </p:nvSpPr>
        <p:spPr/>
        <p:txBody>
          <a:bodyPr>
            <a:normAutofit/>
          </a:bodyPr>
          <a:lstStyle/>
          <a:p>
            <a:r>
              <a:rPr lang="lv-LV" dirty="0" smtClean="0"/>
              <a:t>Materiālu </a:t>
            </a:r>
            <a:r>
              <a:rPr lang="lv-LV" dirty="0"/>
              <a:t>sagatavoja: Ilona Pabērza</a:t>
            </a:r>
          </a:p>
          <a:p>
            <a:r>
              <a:rPr lang="lv-LV" dirty="0" smtClean="0"/>
              <a:t>Rēzekne, 2020.</a:t>
            </a:r>
          </a:p>
        </p:txBody>
      </p:sp>
    </p:spTree>
    <p:extLst>
      <p:ext uri="{BB962C8B-B14F-4D97-AF65-F5344CB8AC3E}">
        <p14:creationId xmlns:p14="http://schemas.microsoft.com/office/powerpoint/2010/main" val="395907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i="1" dirty="0"/>
              <a:t>«</a:t>
            </a:r>
            <a:r>
              <a:rPr lang="lv-LV" i="1" dirty="0" err="1"/>
              <a:t>Гении</a:t>
            </a:r>
            <a:r>
              <a:rPr lang="lv-LV" i="1" dirty="0"/>
              <a:t> </a:t>
            </a:r>
            <a:r>
              <a:rPr lang="lv-LV" i="1" dirty="0" err="1"/>
              <a:t>падают</a:t>
            </a:r>
            <a:r>
              <a:rPr lang="lv-LV" i="1" dirty="0"/>
              <a:t> с </a:t>
            </a:r>
            <a:r>
              <a:rPr lang="lv-LV" i="1" dirty="0" err="1"/>
              <a:t>неба</a:t>
            </a:r>
            <a:r>
              <a:rPr lang="lv-LV" i="1" dirty="0"/>
              <a:t>» </a:t>
            </a:r>
            <a:r>
              <a:rPr lang="lv-LV" i="1" dirty="0" err="1"/>
              <a:t>утверждал</a:t>
            </a:r>
            <a:r>
              <a:rPr lang="lv-LV" i="1" dirty="0"/>
              <a:t> </a:t>
            </a:r>
            <a:r>
              <a:rPr lang="lv-LV" i="1" dirty="0" err="1"/>
              <a:t>Дидро</a:t>
            </a:r>
            <a:r>
              <a:rPr lang="lv-LV" i="1" dirty="0"/>
              <a:t>. </a:t>
            </a:r>
            <a:r>
              <a:rPr lang="lv-LV" i="1" dirty="0" err="1"/>
              <a:t>Одаренность</a:t>
            </a:r>
            <a:r>
              <a:rPr lang="lv-LV" i="1" dirty="0"/>
              <a:t> </a:t>
            </a:r>
            <a:r>
              <a:rPr lang="lv-LV" i="1" dirty="0" err="1"/>
              <a:t>ребенка</a:t>
            </a:r>
            <a:r>
              <a:rPr lang="lv-LV" i="1" dirty="0"/>
              <a:t> - </a:t>
            </a:r>
            <a:r>
              <a:rPr lang="lv-LV" i="1" dirty="0" err="1"/>
              <a:t>результат</a:t>
            </a:r>
            <a:r>
              <a:rPr lang="lv-LV" i="1" dirty="0"/>
              <a:t> </a:t>
            </a:r>
            <a:r>
              <a:rPr lang="lv-LV" i="1" dirty="0" err="1"/>
              <a:t>целенаправленных</a:t>
            </a:r>
            <a:r>
              <a:rPr lang="lv-LV" i="1" dirty="0"/>
              <a:t> </a:t>
            </a:r>
            <a:r>
              <a:rPr lang="lv-LV" i="1" dirty="0" err="1"/>
              <a:t>усилий</a:t>
            </a:r>
            <a:r>
              <a:rPr lang="lv-LV" i="1" dirty="0"/>
              <a:t> </a:t>
            </a:r>
            <a:r>
              <a:rPr lang="lv-LV" i="1" dirty="0" err="1"/>
              <a:t>родителей</a:t>
            </a:r>
            <a:r>
              <a:rPr lang="lv-LV" i="1" dirty="0"/>
              <a:t> и </a:t>
            </a:r>
            <a:r>
              <a:rPr lang="lv-LV" i="1" dirty="0" err="1"/>
              <a:t>правильной</a:t>
            </a:r>
            <a:r>
              <a:rPr lang="lv-LV" i="1" dirty="0"/>
              <a:t> </a:t>
            </a:r>
            <a:r>
              <a:rPr lang="lv-LV" i="1" dirty="0" err="1"/>
              <a:t>окружающей</a:t>
            </a:r>
            <a:r>
              <a:rPr lang="lv-LV" i="1" dirty="0"/>
              <a:t> </a:t>
            </a:r>
            <a:r>
              <a:rPr lang="lv-LV" i="1" dirty="0" err="1"/>
              <a:t>среды,saka</a:t>
            </a:r>
            <a:r>
              <a:rPr lang="lv-LV" i="1" dirty="0"/>
              <a:t> </a:t>
            </a:r>
            <a:r>
              <a:rPr lang="lv-LV" i="1" dirty="0" err="1"/>
              <a:t>IIbuki</a:t>
            </a:r>
            <a:r>
              <a:rPr lang="lv-LV" i="1" dirty="0"/>
              <a:t>.</a:t>
            </a:r>
          </a:p>
          <a:p>
            <a:r>
              <a:rPr lang="lv-LV" dirty="0"/>
              <a:t>Metodikas mērķis – attīstīt bērna milzīgas iespējas jau no agrīnā vecuma, sniegt bērnam izglītību, lai būtu dziļš prāts un vesels ķermenis, veidot bērnu par labsirdīgu un domājošu.</a:t>
            </a:r>
            <a:endParaRPr lang="lv-LV" i="1" dirty="0"/>
          </a:p>
          <a:p>
            <a:endParaRPr lang="lv-LV" dirty="0"/>
          </a:p>
        </p:txBody>
      </p:sp>
      <p:sp>
        <p:nvSpPr>
          <p:cNvPr id="2" name="Virsraksts 1"/>
          <p:cNvSpPr>
            <a:spLocks noGrp="1"/>
          </p:cNvSpPr>
          <p:nvPr>
            <p:ph type="title"/>
          </p:nvPr>
        </p:nvSpPr>
        <p:spPr/>
        <p:txBody>
          <a:bodyPr>
            <a:normAutofit/>
          </a:bodyPr>
          <a:lstStyle/>
          <a:p>
            <a:r>
              <a:rPr lang="lv-LV" b="1" u="sng" dirty="0" err="1"/>
              <a:t>Masaru</a:t>
            </a:r>
            <a:r>
              <a:rPr lang="lv-LV" b="1" u="sng" dirty="0"/>
              <a:t> </a:t>
            </a:r>
            <a:r>
              <a:rPr lang="lv-LV" b="1" u="sng" dirty="0" err="1"/>
              <a:t>Ibuki</a:t>
            </a:r>
            <a:r>
              <a:rPr lang="lv-LV" u="sng" dirty="0"/>
              <a:t> metodika</a:t>
            </a:r>
            <a:r>
              <a:rPr lang="lv-LV" dirty="0"/>
              <a:t> (0-5 </a:t>
            </a:r>
            <a:r>
              <a:rPr lang="lv-LV" dirty="0" err="1"/>
              <a:t>g</a:t>
            </a:r>
            <a:r>
              <a:rPr lang="lv-LV" dirty="0"/>
              <a:t>.) </a:t>
            </a:r>
          </a:p>
        </p:txBody>
      </p:sp>
    </p:spTree>
    <p:extLst>
      <p:ext uri="{BB962C8B-B14F-4D97-AF65-F5344CB8AC3E}">
        <p14:creationId xmlns:p14="http://schemas.microsoft.com/office/powerpoint/2010/main" val="2079635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1" descr="Методика воспитания Масару Ибука">
            <a:hlinkClick r:id="rId2" tooltip="&quot;Методика воспитания Масару Ибука&quo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915816" y="2492896"/>
            <a:ext cx="4648200" cy="3124200"/>
          </a:xfrm>
          <a:prstGeom prst="rect">
            <a:avLst/>
          </a:prstGeom>
          <a:noFill/>
          <a:ln>
            <a:noFill/>
          </a:ln>
        </p:spPr>
      </p:pic>
      <p:sp>
        <p:nvSpPr>
          <p:cNvPr id="2" name="Virsraksts 1"/>
          <p:cNvSpPr>
            <a:spLocks noGrp="1"/>
          </p:cNvSpPr>
          <p:nvPr>
            <p:ph type="title"/>
          </p:nvPr>
        </p:nvSpPr>
        <p:spPr/>
        <p:txBody>
          <a:bodyPr>
            <a:normAutofit fontScale="90000"/>
          </a:bodyPr>
          <a:lstStyle/>
          <a:p>
            <a:r>
              <a:rPr lang="lv-LV" sz="2200" dirty="0" smtClean="0"/>
              <a:t/>
            </a:r>
            <a:br>
              <a:rPr lang="lv-LV" sz="2200" dirty="0" smtClean="0"/>
            </a:br>
            <a:r>
              <a:rPr lang="lv-LV" sz="2200" dirty="0" err="1" smtClean="0"/>
              <a:t>Ibuki</a:t>
            </a:r>
            <a:r>
              <a:rPr lang="lv-LV" sz="2200" dirty="0" smtClean="0"/>
              <a:t> </a:t>
            </a:r>
            <a:r>
              <a:rPr lang="lv-LV" sz="2200" dirty="0"/>
              <a:t>šajā grāmatā pamatoja, ka pirmajos 3 dzīves gados bērna smadzenes attīstās neiedomājamā tempā. Šajā vecumā formējas 70-80 % neironu saiknes smadzenēs, pateicoties kuriem turpmāk attīstās intelektuālā, radošā, emocionālā darbība. </a:t>
            </a:r>
            <a:r>
              <a:rPr lang="lv-LV" sz="2200" i="1" dirty="0"/>
              <a:t/>
            </a:r>
            <a:br>
              <a:rPr lang="lv-LV" sz="2200" i="1" dirty="0"/>
            </a:br>
            <a:endParaRPr lang="lv-LV" sz="2200" dirty="0"/>
          </a:p>
        </p:txBody>
      </p:sp>
    </p:spTree>
    <p:extLst>
      <p:ext uri="{BB962C8B-B14F-4D97-AF65-F5344CB8AC3E}">
        <p14:creationId xmlns:p14="http://schemas.microsoft.com/office/powerpoint/2010/main" val="2105601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http://www.vospitaj.com/wp-content/uploads/2013/01/baby-club-book-dali1.jpg">
            <a:hlinkClick r:id="rId2" tooltip="&quot;baby-club-book-dali[1]&quo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843808" y="1628800"/>
            <a:ext cx="5256584" cy="4248472"/>
          </a:xfrm>
          <a:prstGeom prst="rect">
            <a:avLst/>
          </a:prstGeom>
          <a:noFill/>
          <a:ln>
            <a:noFill/>
          </a:ln>
        </p:spPr>
      </p:pic>
      <p:sp>
        <p:nvSpPr>
          <p:cNvPr id="2" name="Virsraksts 1"/>
          <p:cNvSpPr>
            <a:spLocks noGrp="1"/>
          </p:cNvSpPr>
          <p:nvPr>
            <p:ph type="title"/>
          </p:nvPr>
        </p:nvSpPr>
        <p:spPr/>
        <p:txBody>
          <a:bodyPr/>
          <a:lstStyle/>
          <a:p>
            <a:pPr algn="ctr"/>
            <a:r>
              <a:rPr lang="lv-LV" dirty="0" err="1" smtClean="0"/>
              <a:t>Ibuki</a:t>
            </a:r>
            <a:r>
              <a:rPr lang="lv-LV" dirty="0" smtClean="0"/>
              <a:t> grāmata</a:t>
            </a:r>
            <a:endParaRPr lang="lv-LV" dirty="0"/>
          </a:p>
        </p:txBody>
      </p:sp>
    </p:spTree>
    <p:extLst>
      <p:ext uri="{BB962C8B-B14F-4D97-AF65-F5344CB8AC3E}">
        <p14:creationId xmlns:p14="http://schemas.microsoft.com/office/powerpoint/2010/main" val="310466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lnSpcReduction="10000"/>
          </a:bodyPr>
          <a:lstStyle/>
          <a:p>
            <a:pPr lvl="0"/>
            <a:r>
              <a:rPr lang="lv-LV" dirty="0"/>
              <a:t>Pēc iespējas vairāk bērniem mācīt dzejoļus no galvas. </a:t>
            </a:r>
            <a:endParaRPr lang="lv-LV" i="1" dirty="0"/>
          </a:p>
          <a:p>
            <a:pPr lvl="0"/>
            <a:r>
              <a:rPr lang="lv-LV" dirty="0"/>
              <a:t>Ņemiet bērnu biežāk uz rokām. </a:t>
            </a:r>
            <a:endParaRPr lang="lv-LV" i="1" dirty="0"/>
          </a:p>
          <a:p>
            <a:pPr lvl="0"/>
            <a:r>
              <a:rPr lang="lv-LV" dirty="0"/>
              <a:t>Dažādojiet nodarbības.</a:t>
            </a:r>
            <a:endParaRPr lang="lv-LV" i="1" dirty="0"/>
          </a:p>
          <a:p>
            <a:pPr lvl="0"/>
            <a:r>
              <a:rPr lang="lv-LV" dirty="0"/>
              <a:t>Pēc iespējas agrāk dodiet bērnam zīmuli.</a:t>
            </a:r>
            <a:endParaRPr lang="lv-LV" i="1" dirty="0"/>
          </a:p>
          <a:p>
            <a:pPr lvl="0"/>
            <a:r>
              <a:rPr lang="lv-LV" dirty="0"/>
              <a:t>Trenējiet gan labo, gan kreiso roku.</a:t>
            </a:r>
            <a:endParaRPr lang="lv-LV" i="1" dirty="0"/>
          </a:p>
          <a:p>
            <a:pPr lvl="0"/>
            <a:r>
              <a:rPr lang="lv-LV" dirty="0"/>
              <a:t>Nepērciet bērniem ļoti daudz rotaļlietu.</a:t>
            </a:r>
            <a:endParaRPr lang="lv-LV" i="1" dirty="0"/>
          </a:p>
          <a:p>
            <a:pPr lvl="0"/>
            <a:r>
              <a:rPr lang="lv-LV" dirty="0"/>
              <a:t>Vairāk kustieties</a:t>
            </a:r>
            <a:r>
              <a:rPr lang="lv-LV" dirty="0" smtClean="0"/>
              <a:t>.</a:t>
            </a:r>
          </a:p>
          <a:p>
            <a:r>
              <a:rPr lang="lv-LV" dirty="0"/>
              <a:t>Un vēl viens – pirms audzināt bērnu, viņš aicina audzināt vecākus. </a:t>
            </a:r>
            <a:endParaRPr lang="lv-LV" i="1" dirty="0"/>
          </a:p>
          <a:p>
            <a:pPr lvl="0"/>
            <a:endParaRPr lang="lv-LV" i="1" dirty="0"/>
          </a:p>
          <a:p>
            <a:endParaRPr lang="lv-LV" dirty="0"/>
          </a:p>
        </p:txBody>
      </p:sp>
      <p:sp>
        <p:nvSpPr>
          <p:cNvPr id="2" name="Virsraksts 1"/>
          <p:cNvSpPr>
            <a:spLocks noGrp="1"/>
          </p:cNvSpPr>
          <p:nvPr>
            <p:ph type="title"/>
          </p:nvPr>
        </p:nvSpPr>
        <p:spPr/>
        <p:txBody>
          <a:bodyPr>
            <a:normAutofit fontScale="90000"/>
          </a:bodyPr>
          <a:lstStyle/>
          <a:p>
            <a:pPr algn="ctr"/>
            <a:r>
              <a:rPr lang="lv-LV" dirty="0" smtClean="0"/>
              <a:t/>
            </a:r>
            <a:br>
              <a:rPr lang="lv-LV" dirty="0" smtClean="0"/>
            </a:br>
            <a:r>
              <a:rPr lang="lv-LV" dirty="0" err="1" smtClean="0"/>
              <a:t>Masaru</a:t>
            </a:r>
            <a:r>
              <a:rPr lang="lv-LV" dirty="0" smtClean="0"/>
              <a:t> </a:t>
            </a:r>
            <a:r>
              <a:rPr lang="lv-LV" dirty="0" err="1"/>
              <a:t>Ibuki</a:t>
            </a:r>
            <a:r>
              <a:rPr lang="lv-LV" dirty="0"/>
              <a:t> padomi:</a:t>
            </a:r>
            <a:r>
              <a:rPr lang="lv-LV" i="1" dirty="0"/>
              <a:t/>
            </a:r>
            <a:br>
              <a:rPr lang="lv-LV" i="1" dirty="0"/>
            </a:br>
            <a:endParaRPr lang="lv-LV" dirty="0"/>
          </a:p>
        </p:txBody>
      </p:sp>
    </p:spTree>
    <p:extLst>
      <p:ext uri="{BB962C8B-B14F-4D97-AF65-F5344CB8AC3E}">
        <p14:creationId xmlns:p14="http://schemas.microsoft.com/office/powerpoint/2010/main" val="1039893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a:t>Visas šīs metodikas izstrādnes ir pamatotas uz bērnu vajadzību spēlēties un sistemātisku materiālu pasniegšanu spēles formā. Vispopulārākais šīs metodikas didaktiskais materiāls ir „</a:t>
            </a:r>
            <a:r>
              <a:rPr lang="lv-LV" dirty="0" err="1"/>
              <a:t>Zaiceva</a:t>
            </a:r>
            <a:r>
              <a:rPr lang="lv-LV" dirty="0"/>
              <a:t> kluči”, ar kuru palīdzību bērns spēj ātri apgūt lasītprasmi (pa zilbēm arī), valodas </a:t>
            </a:r>
            <a:r>
              <a:rPr lang="lv-LV" dirty="0" err="1"/>
              <a:t>att</a:t>
            </a:r>
            <a:r>
              <a:rPr lang="lv-LV" dirty="0"/>
              <a:t>.  Pirmoreiz tie tika izlaisti 1989. gadā. Nodarbības, kurās tiek izmantoti kluči, tiek vadītas rotaļas veidā, kur ir daudz uzskates, bērni daudz dejo un kustas. </a:t>
            </a:r>
            <a:endParaRPr lang="lv-LV" i="1" dirty="0"/>
          </a:p>
          <a:p>
            <a:endParaRPr lang="lv-LV" dirty="0"/>
          </a:p>
        </p:txBody>
      </p:sp>
      <p:sp>
        <p:nvSpPr>
          <p:cNvPr id="2" name="Virsraksts 1"/>
          <p:cNvSpPr>
            <a:spLocks noGrp="1"/>
          </p:cNvSpPr>
          <p:nvPr>
            <p:ph type="title"/>
          </p:nvPr>
        </p:nvSpPr>
        <p:spPr/>
        <p:txBody>
          <a:bodyPr>
            <a:normAutofit fontScale="90000"/>
          </a:bodyPr>
          <a:lstStyle/>
          <a:p>
            <a:r>
              <a:rPr lang="lv-LV" b="1" u="sng" dirty="0"/>
              <a:t>Nikolaja </a:t>
            </a:r>
            <a:r>
              <a:rPr lang="lv-LV" b="1" u="sng" dirty="0" err="1"/>
              <a:t>Zaiceva</a:t>
            </a:r>
            <a:r>
              <a:rPr lang="lv-LV" b="1" u="sng" dirty="0"/>
              <a:t> </a:t>
            </a:r>
            <a:r>
              <a:rPr lang="lv-LV" u="sng" dirty="0"/>
              <a:t>metodika</a:t>
            </a:r>
            <a:r>
              <a:rPr lang="lv-LV" dirty="0"/>
              <a:t> (1-10g.) </a:t>
            </a:r>
          </a:p>
        </p:txBody>
      </p:sp>
    </p:spTree>
    <p:extLst>
      <p:ext uri="{BB962C8B-B14F-4D97-AF65-F5344CB8AC3E}">
        <p14:creationId xmlns:p14="http://schemas.microsoft.com/office/powerpoint/2010/main" val="555303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3" descr="Пособия Николая Зайцева"/>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267744" y="1556793"/>
            <a:ext cx="5904656" cy="4176464"/>
          </a:xfrm>
          <a:prstGeom prst="rect">
            <a:avLst/>
          </a:prstGeom>
          <a:noFill/>
          <a:ln>
            <a:noFill/>
          </a:ln>
        </p:spPr>
      </p:pic>
      <p:sp>
        <p:nvSpPr>
          <p:cNvPr id="2" name="Virsraksts 1"/>
          <p:cNvSpPr>
            <a:spLocks noGrp="1"/>
          </p:cNvSpPr>
          <p:nvPr>
            <p:ph type="title"/>
          </p:nvPr>
        </p:nvSpPr>
        <p:spPr/>
        <p:txBody>
          <a:bodyPr/>
          <a:lstStyle/>
          <a:p>
            <a:r>
              <a:rPr lang="lv-LV" dirty="0" err="1" smtClean="0"/>
              <a:t>Zaiceva</a:t>
            </a:r>
            <a:r>
              <a:rPr lang="lv-LV" dirty="0" smtClean="0"/>
              <a:t> metodiskās izstrādnes</a:t>
            </a:r>
            <a:endParaRPr lang="lv-LV" dirty="0"/>
          </a:p>
        </p:txBody>
      </p:sp>
    </p:spTree>
    <p:extLst>
      <p:ext uri="{BB962C8B-B14F-4D97-AF65-F5344CB8AC3E}">
        <p14:creationId xmlns:p14="http://schemas.microsoft.com/office/powerpoint/2010/main" val="41404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pPr lvl="0"/>
            <a:r>
              <a:rPr lang="lv-LV" dirty="0"/>
              <a:t>Skaitāmpantiņi, miega dziesmiņas, ātrrunas pantiņi, </a:t>
            </a:r>
            <a:r>
              <a:rPr lang="lv-LV" dirty="0" err="1"/>
              <a:t>draznilki</a:t>
            </a:r>
            <a:r>
              <a:rPr lang="lv-LV" dirty="0"/>
              <a:t>, </a:t>
            </a:r>
            <a:r>
              <a:rPr lang="lv-LV" dirty="0" err="1"/>
              <a:t>nebilici</a:t>
            </a:r>
            <a:r>
              <a:rPr lang="lv-LV" dirty="0"/>
              <a:t> – </a:t>
            </a:r>
            <a:r>
              <a:rPr lang="lv-LV" dirty="0" err="1"/>
              <a:t>lasītmācīšanai</a:t>
            </a:r>
            <a:r>
              <a:rPr lang="lv-LV" dirty="0"/>
              <a:t>;</a:t>
            </a:r>
            <a:endParaRPr lang="lv-LV" i="1" dirty="0"/>
          </a:p>
          <a:p>
            <a:pPr lvl="0"/>
            <a:r>
              <a:rPr lang="lv-LV" dirty="0" err="1"/>
              <a:t>Zaiceva</a:t>
            </a:r>
            <a:r>
              <a:rPr lang="lv-LV" dirty="0"/>
              <a:t> kartona klucīši;</a:t>
            </a:r>
            <a:endParaRPr lang="lv-LV" i="1" dirty="0"/>
          </a:p>
          <a:p>
            <a:pPr lvl="0"/>
            <a:r>
              <a:rPr lang="lv-LV" dirty="0"/>
              <a:t>Plastmasas kluči;</a:t>
            </a:r>
            <a:endParaRPr lang="lv-LV" i="1" dirty="0"/>
          </a:p>
          <a:p>
            <a:pPr lvl="0"/>
            <a:r>
              <a:rPr lang="lv-LV" dirty="0" err="1"/>
              <a:t>Zaiceva</a:t>
            </a:r>
            <a:r>
              <a:rPr lang="lv-LV" dirty="0"/>
              <a:t> klucīši. Angļu valoda.;</a:t>
            </a:r>
            <a:endParaRPr lang="lv-LV" i="1" dirty="0"/>
          </a:p>
          <a:p>
            <a:pPr lvl="0"/>
            <a:r>
              <a:rPr lang="lv-LV" dirty="0"/>
              <a:t>240 kartiņas rakstītprasmes, lasītprasmes, zīmēšanas apmācībai;</a:t>
            </a:r>
            <a:endParaRPr lang="lv-LV" i="1" dirty="0"/>
          </a:p>
          <a:p>
            <a:pPr lvl="0"/>
            <a:r>
              <a:rPr lang="lv-LV" dirty="0"/>
              <a:t>Mīklas lasītprasmes </a:t>
            </a:r>
            <a:r>
              <a:rPr lang="lv-LV" dirty="0" err="1"/>
              <a:t>att</a:t>
            </a:r>
            <a:r>
              <a:rPr lang="lv-LV" dirty="0"/>
              <a:t>. </a:t>
            </a:r>
            <a:endParaRPr lang="lv-LV" i="1" dirty="0"/>
          </a:p>
        </p:txBody>
      </p:sp>
      <p:sp>
        <p:nvSpPr>
          <p:cNvPr id="2" name="Virsraksts 1"/>
          <p:cNvSpPr>
            <a:spLocks noGrp="1"/>
          </p:cNvSpPr>
          <p:nvPr>
            <p:ph type="title"/>
          </p:nvPr>
        </p:nvSpPr>
        <p:spPr/>
        <p:txBody>
          <a:bodyPr>
            <a:normAutofit fontScale="90000"/>
          </a:bodyPr>
          <a:lstStyle/>
          <a:p>
            <a:r>
              <a:rPr lang="lv-LV" dirty="0" smtClean="0"/>
              <a:t/>
            </a:r>
            <a:br>
              <a:rPr lang="lv-LV" dirty="0" smtClean="0"/>
            </a:br>
            <a:r>
              <a:rPr lang="lv-LV" dirty="0" err="1" smtClean="0"/>
              <a:t>Zaiceva</a:t>
            </a:r>
            <a:r>
              <a:rPr lang="lv-LV" dirty="0" smtClean="0"/>
              <a:t> </a:t>
            </a:r>
            <a:r>
              <a:rPr lang="lv-LV" dirty="0"/>
              <a:t>metodiskās izstrādnes:</a:t>
            </a:r>
            <a:r>
              <a:rPr lang="lv-LV" i="1" dirty="0"/>
              <a:t/>
            </a:r>
            <a:br>
              <a:rPr lang="lv-LV" i="1" dirty="0"/>
            </a:br>
            <a:endParaRPr lang="lv-LV" dirty="0"/>
          </a:p>
        </p:txBody>
      </p:sp>
    </p:spTree>
    <p:extLst>
      <p:ext uri="{BB962C8B-B14F-4D97-AF65-F5344CB8AC3E}">
        <p14:creationId xmlns:p14="http://schemas.microsoft.com/office/powerpoint/2010/main" val="2872512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r>
              <a:rPr lang="lv-LV" dirty="0"/>
              <a:t>Viņi radīja ļoti interesantu attīstošo spēļu sistēmu. Viņi izdomāja un aprobēja uz saviem bērniem jaunu atveseļošanas sistēmu. Viņi aicina uz vieglu apģērbu, sportisku, radošu atmosfēru mājās.</a:t>
            </a:r>
            <a:endParaRPr lang="lv-LV" i="1" dirty="0"/>
          </a:p>
          <a:p>
            <a:r>
              <a:rPr lang="lv-LV" u="sng" dirty="0"/>
              <a:t>Attīstošo spēļu būtība un īpatnības:</a:t>
            </a:r>
            <a:endParaRPr lang="lv-LV" i="1" dirty="0"/>
          </a:p>
          <a:p>
            <a:pPr marL="0" indent="0">
              <a:buNone/>
            </a:pPr>
            <a:r>
              <a:rPr lang="lv-LV" dirty="0"/>
              <a:t>Katra spēle uzstāda virkni uzdevumu, kurus bērns risina ar kluču, ķieģelīšu, kvadrātiņu, konstruktora u.t.t.  palīdzību. </a:t>
            </a:r>
            <a:endParaRPr lang="lv-LV" i="1" dirty="0"/>
          </a:p>
          <a:p>
            <a:endParaRPr lang="lv-LV" dirty="0"/>
          </a:p>
        </p:txBody>
      </p:sp>
      <p:sp>
        <p:nvSpPr>
          <p:cNvPr id="2" name="Virsraksts 1"/>
          <p:cNvSpPr>
            <a:spLocks noGrp="1"/>
          </p:cNvSpPr>
          <p:nvPr>
            <p:ph type="title"/>
          </p:nvPr>
        </p:nvSpPr>
        <p:spPr/>
        <p:txBody>
          <a:bodyPr/>
          <a:lstStyle/>
          <a:p>
            <a:r>
              <a:rPr lang="lv-LV" b="1" u="sng" dirty="0" err="1"/>
              <a:t>Nikitinu</a:t>
            </a:r>
            <a:r>
              <a:rPr lang="lv-LV" b="1" u="sng" dirty="0"/>
              <a:t> </a:t>
            </a:r>
            <a:r>
              <a:rPr lang="lv-LV" u="sng" dirty="0"/>
              <a:t>metodika</a:t>
            </a:r>
            <a:r>
              <a:rPr lang="lv-LV" dirty="0"/>
              <a:t> (2-17 </a:t>
            </a:r>
            <a:r>
              <a:rPr lang="lv-LV" dirty="0" err="1"/>
              <a:t>g</a:t>
            </a:r>
            <a:r>
              <a:rPr lang="lv-LV" dirty="0"/>
              <a:t>.) </a:t>
            </a:r>
          </a:p>
        </p:txBody>
      </p:sp>
    </p:spTree>
    <p:extLst>
      <p:ext uri="{BB962C8B-B14F-4D97-AF65-F5344CB8AC3E}">
        <p14:creationId xmlns:p14="http://schemas.microsoft.com/office/powerpoint/2010/main" val="2404591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70000" lnSpcReduction="20000"/>
          </a:bodyPr>
          <a:lstStyle/>
          <a:p>
            <a:pPr lvl="0"/>
            <a:r>
              <a:rPr lang="lv-LV" dirty="0"/>
              <a:t>Bērnam netiek uzspiesta neviena apmācības programma, viņš ienirst spēles pasaulē, kurā pats izvēlas darbības veidu.</a:t>
            </a:r>
            <a:endParaRPr lang="lv-LV" i="1" dirty="0"/>
          </a:p>
          <a:p>
            <a:pPr lvl="0"/>
            <a:r>
              <a:rPr lang="lv-LV" dirty="0"/>
              <a:t>Bērnam netiek skaidrota jauna spēle, tanī viņš tiek iekļauts ar pasakas palīdzību kopā ar pieaugušo, kas piedalās kolektīvās spēlēs.</a:t>
            </a:r>
            <a:endParaRPr lang="lv-LV" i="1" dirty="0"/>
          </a:p>
          <a:p>
            <a:pPr lvl="0"/>
            <a:r>
              <a:rPr lang="lv-LV" dirty="0"/>
              <a:t>Jaunās spēles apguvē ir nepieciešama pieaugušā līdzdalība, taču turpmāk bērns var darboties patstāvīgi.</a:t>
            </a:r>
            <a:endParaRPr lang="lv-LV" i="1" dirty="0"/>
          </a:p>
          <a:p>
            <a:pPr lvl="0"/>
            <a:r>
              <a:rPr lang="lv-LV" dirty="0"/>
              <a:t>Bērnam tiek doti uzdevumi, kuri pakāpeniski tiek sarežģīti.</a:t>
            </a:r>
            <a:endParaRPr lang="lv-LV" i="1" dirty="0"/>
          </a:p>
          <a:p>
            <a:pPr lvl="0"/>
            <a:r>
              <a:rPr lang="lv-LV" dirty="0"/>
              <a:t>Bērnam nedrīkst teikt priekšā. Viņam ir jādomā patstāvīgi.</a:t>
            </a:r>
            <a:endParaRPr lang="lv-LV" i="1" dirty="0"/>
          </a:p>
          <a:p>
            <a:pPr lvl="0"/>
            <a:r>
              <a:rPr lang="lv-LV" dirty="0"/>
              <a:t>Ja bērns nevar ar uzdevumiem tikt galā, viņš var atgriezties pie vieglākiem un jau izdarītiem uzdevumiem vai laikus pabeigt spēli.</a:t>
            </a:r>
            <a:endParaRPr lang="lv-LV" i="1" dirty="0"/>
          </a:p>
          <a:p>
            <a:r>
              <a:rPr lang="lv-LV" dirty="0"/>
              <a:t>Ja bērns ir sasniedzis visas iespējas vai zaudējis interesi, to uz laiku var atlikt. Tādejādi bērns pastāvīgi meklē nezināmus risinājumus, rada jaunu, kas attīsta viņa mākslinieciskās spējas</a:t>
            </a:r>
          </a:p>
        </p:txBody>
      </p:sp>
      <p:sp>
        <p:nvSpPr>
          <p:cNvPr id="2" name="Virsraksts 1"/>
          <p:cNvSpPr>
            <a:spLocks noGrp="1"/>
          </p:cNvSpPr>
          <p:nvPr>
            <p:ph type="title"/>
          </p:nvPr>
        </p:nvSpPr>
        <p:spPr/>
        <p:txBody>
          <a:bodyPr>
            <a:normAutofit fontScale="90000"/>
          </a:bodyPr>
          <a:lstStyle/>
          <a:p>
            <a:pPr algn="ctr"/>
            <a:r>
              <a:rPr lang="lv-LV" dirty="0" smtClean="0"/>
              <a:t/>
            </a:r>
            <a:br>
              <a:rPr lang="lv-LV" dirty="0" smtClean="0"/>
            </a:br>
            <a:r>
              <a:rPr lang="lv-LV" dirty="0" smtClean="0"/>
              <a:t>Par </a:t>
            </a:r>
            <a:r>
              <a:rPr lang="lv-LV" dirty="0" err="1"/>
              <a:t>Ņikitinu</a:t>
            </a:r>
            <a:r>
              <a:rPr lang="lv-LV" dirty="0"/>
              <a:t> attīstošo spēļu metodiku:</a:t>
            </a:r>
            <a:r>
              <a:rPr lang="lv-LV" i="1" dirty="0"/>
              <a:t/>
            </a:r>
            <a:br>
              <a:rPr lang="lv-LV" i="1" dirty="0"/>
            </a:br>
            <a:endParaRPr lang="lv-LV" dirty="0"/>
          </a:p>
        </p:txBody>
      </p:sp>
    </p:spTree>
    <p:extLst>
      <p:ext uri="{BB962C8B-B14F-4D97-AF65-F5344CB8AC3E}">
        <p14:creationId xmlns:p14="http://schemas.microsoft.com/office/powerpoint/2010/main" val="4206054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92500" lnSpcReduction="10000"/>
          </a:bodyPr>
          <a:lstStyle/>
          <a:p>
            <a:r>
              <a:rPr lang="lv-LV" dirty="0"/>
              <a:t>Speciāli izvēlēts literatūras saraksts ar uzdevumiem un jautājumiem, kas veicina bērnu spriešanu, analīzi un pārrunas par izlasīto tekstu.</a:t>
            </a:r>
            <a:endParaRPr lang="lv-LV" i="1" dirty="0"/>
          </a:p>
          <a:p>
            <a:r>
              <a:rPr lang="lv-LV" dirty="0"/>
              <a:t>Uzdevumi un jautājumi par dotiem daiļdarbiem un pasakām pamudina bērnus un pieaugušos pārdomāt par savas dzīves pieredzi, attiecībām, palīdz risināt problēmas ar vienaudžiem, ģimenes izpratni, pozitīvās attieksmes veidošanos. Rodas dialogs starp bērns – pieaugušais. Pēc šīm pasakām ģimenēs vairāk sāk uzticēties viens otram, rodas interese mācīties. </a:t>
            </a:r>
            <a:endParaRPr lang="lv-LV" i="1" dirty="0"/>
          </a:p>
          <a:p>
            <a:endParaRPr lang="lv-LV" dirty="0"/>
          </a:p>
        </p:txBody>
      </p:sp>
      <p:sp>
        <p:nvSpPr>
          <p:cNvPr id="2" name="Virsraksts 1"/>
          <p:cNvSpPr>
            <a:spLocks noGrp="1"/>
          </p:cNvSpPr>
          <p:nvPr>
            <p:ph type="title"/>
          </p:nvPr>
        </p:nvSpPr>
        <p:spPr/>
        <p:txBody>
          <a:bodyPr>
            <a:normAutofit fontScale="90000"/>
          </a:bodyPr>
          <a:lstStyle/>
          <a:p>
            <a:pPr lvl="0" algn="ctr"/>
            <a:r>
              <a:rPr lang="lv-LV" b="1" u="sng" dirty="0" smtClean="0"/>
              <a:t/>
            </a:r>
            <a:br>
              <a:rPr lang="lv-LV" b="1" u="sng" dirty="0" smtClean="0"/>
            </a:br>
            <a:r>
              <a:rPr lang="lv-LV" b="1" u="sng" dirty="0" smtClean="0"/>
              <a:t>Pozitīvās </a:t>
            </a:r>
            <a:r>
              <a:rPr lang="lv-LV" b="1" u="sng" dirty="0"/>
              <a:t>pasakas</a:t>
            </a:r>
            <a:r>
              <a:rPr lang="lv-LV" dirty="0"/>
              <a:t> (1-10g.)</a:t>
            </a:r>
            <a:r>
              <a:rPr lang="lv-LV" i="1" dirty="0"/>
              <a:t/>
            </a:r>
            <a:br>
              <a:rPr lang="lv-LV" i="1" dirty="0"/>
            </a:br>
            <a:endParaRPr lang="lv-LV" dirty="0"/>
          </a:p>
        </p:txBody>
      </p:sp>
    </p:spTree>
    <p:extLst>
      <p:ext uri="{BB962C8B-B14F-4D97-AF65-F5344CB8AC3E}">
        <p14:creationId xmlns:p14="http://schemas.microsoft.com/office/powerpoint/2010/main" val="74329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pPr marL="0" indent="0" algn="ctr">
              <a:buNone/>
            </a:pPr>
            <a:endParaRPr lang="lv-LV" dirty="0" smtClean="0"/>
          </a:p>
          <a:p>
            <a:pPr marL="0" indent="0" algn="ctr">
              <a:buNone/>
            </a:pPr>
            <a:r>
              <a:rPr lang="lv-LV" dirty="0" smtClean="0"/>
              <a:t>Viņš </a:t>
            </a:r>
            <a:r>
              <a:rPr lang="lv-LV" dirty="0"/>
              <a:t>ir izgudrojis daudz dažādu spēļu un metodiskās pasakas. Sākumā spēles pielietojis ģimenē, apmācot savus bērnus, taču ātri viņa metodika izgāja ārpus mājām. Spēles attīsta bērnu intelektu, radošās spējas un aktīvu darbību, domāta plašam bērnu vecuma spektram.</a:t>
            </a:r>
            <a:endParaRPr lang="lv-LV" i="1" dirty="0"/>
          </a:p>
          <a:p>
            <a:endParaRPr lang="lv-LV" dirty="0"/>
          </a:p>
        </p:txBody>
      </p:sp>
      <p:sp>
        <p:nvSpPr>
          <p:cNvPr id="2" name="Virsraksts 1"/>
          <p:cNvSpPr>
            <a:spLocks noGrp="1"/>
          </p:cNvSpPr>
          <p:nvPr>
            <p:ph type="title"/>
          </p:nvPr>
        </p:nvSpPr>
        <p:spPr/>
        <p:txBody>
          <a:bodyPr>
            <a:normAutofit fontScale="90000"/>
          </a:bodyPr>
          <a:lstStyle/>
          <a:p>
            <a:pPr lvl="0" algn="ctr"/>
            <a:r>
              <a:rPr lang="lv-LV" sz="4000" b="1" u="sng" dirty="0" smtClean="0"/>
              <a:t/>
            </a:r>
            <a:br>
              <a:rPr lang="lv-LV" sz="4000" b="1" u="sng" dirty="0" smtClean="0"/>
            </a:br>
            <a:r>
              <a:rPr lang="lv-LV" sz="4000" b="1" u="sng" dirty="0" err="1" smtClean="0"/>
              <a:t>Voskoboviča</a:t>
            </a:r>
            <a:r>
              <a:rPr lang="lv-LV" sz="4000" u="sng" dirty="0" smtClean="0"/>
              <a:t> </a:t>
            </a:r>
            <a:r>
              <a:rPr lang="lv-LV" sz="4000" u="sng" dirty="0"/>
              <a:t>metodika</a:t>
            </a:r>
            <a:r>
              <a:rPr lang="lv-LV" sz="4000" dirty="0"/>
              <a:t> </a:t>
            </a:r>
            <a:r>
              <a:rPr lang="lv-LV" sz="4000" dirty="0" smtClean="0"/>
              <a:t/>
            </a:r>
            <a:br>
              <a:rPr lang="lv-LV" sz="4000" dirty="0" smtClean="0"/>
            </a:br>
            <a:r>
              <a:rPr lang="lv-LV" sz="2700" dirty="0" smtClean="0"/>
              <a:t>(</a:t>
            </a:r>
            <a:r>
              <a:rPr lang="lv-LV" sz="2700" dirty="0"/>
              <a:t>bērniem no 3-12 gadiem)</a:t>
            </a:r>
            <a:r>
              <a:rPr lang="lv-LV" sz="2700" i="1" dirty="0"/>
              <a:t/>
            </a:r>
            <a:br>
              <a:rPr lang="lv-LV" sz="2700" i="1" dirty="0"/>
            </a:br>
            <a:endParaRPr lang="lv-LV" sz="2700" dirty="0"/>
          </a:p>
        </p:txBody>
      </p:sp>
    </p:spTree>
    <p:extLst>
      <p:ext uri="{BB962C8B-B14F-4D97-AF65-F5344CB8AC3E}">
        <p14:creationId xmlns:p14="http://schemas.microsoft.com/office/powerpoint/2010/main" val="1144114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92500"/>
          </a:bodyPr>
          <a:lstStyle/>
          <a:p>
            <a:r>
              <a:rPr lang="lv-LV" dirty="0"/>
              <a:t>Pamatā ir ideja apvienot bērnu apmācību, audzināšanu un attīstību vienā procesā. Ideja ir mācīt bērnus bez sliktām atzīmēm, nepiespiesti, attīstīt bērnu interesi uz zināšanām un vajadzību pēc patstāvīgiem meklējumiem. Sistēmas pamatā ir </a:t>
            </a:r>
            <a:r>
              <a:rPr lang="lv-LV" dirty="0" err="1"/>
              <a:t>Vigotska</a:t>
            </a:r>
            <a:r>
              <a:rPr lang="lv-LV" dirty="0"/>
              <a:t> izstrādnes. Koncepcijas princips – apmācīt bērnus uz lielākā sarežģītības pakāpes, apgūt materiālu lielākā tempā, piešķirot labilāku nozīmi teorētiskām zināšanām, apmācības procesa apzināšanās, attīstot gan vājākos, gan stiprākos bērnus vienādā līmenī. </a:t>
            </a:r>
            <a:endParaRPr lang="lv-LV" i="1" dirty="0"/>
          </a:p>
          <a:p>
            <a:endParaRPr lang="lv-LV" dirty="0"/>
          </a:p>
        </p:txBody>
      </p:sp>
      <p:sp>
        <p:nvSpPr>
          <p:cNvPr id="2" name="Virsraksts 1"/>
          <p:cNvSpPr>
            <a:spLocks noGrp="1"/>
          </p:cNvSpPr>
          <p:nvPr>
            <p:ph type="title"/>
          </p:nvPr>
        </p:nvSpPr>
        <p:spPr/>
        <p:txBody>
          <a:bodyPr/>
          <a:lstStyle/>
          <a:p>
            <a:pPr algn="ctr"/>
            <a:r>
              <a:rPr lang="lv-LV" b="1" u="sng" dirty="0" err="1"/>
              <a:t>Zaņkova</a:t>
            </a:r>
            <a:r>
              <a:rPr lang="lv-LV" b="1" u="sng" dirty="0"/>
              <a:t> sistēma</a:t>
            </a:r>
            <a:r>
              <a:rPr lang="lv-LV" dirty="0"/>
              <a:t> (6-10 </a:t>
            </a:r>
            <a:r>
              <a:rPr lang="lv-LV" dirty="0" err="1"/>
              <a:t>g</a:t>
            </a:r>
            <a:r>
              <a:rPr lang="lv-LV" dirty="0"/>
              <a:t>.) </a:t>
            </a:r>
          </a:p>
        </p:txBody>
      </p:sp>
    </p:spTree>
    <p:extLst>
      <p:ext uri="{BB962C8B-B14F-4D97-AF65-F5344CB8AC3E}">
        <p14:creationId xmlns:p14="http://schemas.microsoft.com/office/powerpoint/2010/main" val="450117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lstStyle/>
          <a:p>
            <a:r>
              <a:rPr lang="lv-LV" dirty="0"/>
              <a:t>Bērnu apmācība ir cieši saistīta ar bērnu vecuma īpatnībām. Bērns iegūst zināšanas kādā no priekšmetiem tajā periodā, kad ir tam gatavs. No 1. līdz 8. klasei bērnam pasniedz </a:t>
            </a:r>
            <a:r>
              <a:rPr lang="lv-LV" dirty="0" err="1"/>
              <a:t>pamatpriekšmetus</a:t>
            </a:r>
            <a:r>
              <a:rPr lang="lv-LV" dirty="0"/>
              <a:t> viens skolotājs. </a:t>
            </a:r>
            <a:endParaRPr lang="lv-LV" i="1" dirty="0"/>
          </a:p>
          <a:p>
            <a:endParaRPr lang="lv-LV" dirty="0"/>
          </a:p>
        </p:txBody>
      </p:sp>
      <p:sp>
        <p:nvSpPr>
          <p:cNvPr id="2" name="Virsraksts 1"/>
          <p:cNvSpPr>
            <a:spLocks noGrp="1"/>
          </p:cNvSpPr>
          <p:nvPr>
            <p:ph type="title"/>
          </p:nvPr>
        </p:nvSpPr>
        <p:spPr/>
        <p:txBody>
          <a:bodyPr>
            <a:normAutofit fontScale="90000"/>
          </a:bodyPr>
          <a:lstStyle/>
          <a:p>
            <a:pPr lvl="0" algn="ctr"/>
            <a:r>
              <a:rPr lang="lv-LV" b="1" u="sng" dirty="0" smtClean="0"/>
              <a:t/>
            </a:r>
            <a:br>
              <a:rPr lang="lv-LV" b="1" u="sng" dirty="0" smtClean="0"/>
            </a:br>
            <a:r>
              <a:rPr lang="lv-LV" b="1" u="sng" dirty="0" err="1" smtClean="0"/>
              <a:t>Valdorfa</a:t>
            </a:r>
            <a:r>
              <a:rPr lang="lv-LV" b="1" u="sng" dirty="0" smtClean="0"/>
              <a:t> </a:t>
            </a:r>
            <a:r>
              <a:rPr lang="lv-LV" b="1" u="sng" dirty="0"/>
              <a:t>sistēma</a:t>
            </a:r>
            <a:r>
              <a:rPr lang="lv-LV" dirty="0"/>
              <a:t> (6-17 </a:t>
            </a:r>
            <a:r>
              <a:rPr lang="lv-LV" dirty="0" err="1"/>
              <a:t>g</a:t>
            </a:r>
            <a:r>
              <a:rPr lang="lv-LV" dirty="0"/>
              <a:t>.)</a:t>
            </a:r>
            <a:r>
              <a:rPr lang="lv-LV" i="1" dirty="0"/>
              <a:t/>
            </a:r>
            <a:br>
              <a:rPr lang="lv-LV" i="1" dirty="0"/>
            </a:br>
            <a:endParaRPr lang="lv-LV" dirty="0"/>
          </a:p>
        </p:txBody>
      </p:sp>
    </p:spTree>
    <p:extLst>
      <p:ext uri="{BB962C8B-B14F-4D97-AF65-F5344CB8AC3E}">
        <p14:creationId xmlns:p14="http://schemas.microsoft.com/office/powerpoint/2010/main" val="2062721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a:bodyPr>
          <a:lstStyle/>
          <a:p>
            <a:pPr marL="0" lvl="0" indent="0">
              <a:buNone/>
            </a:pPr>
            <a:r>
              <a:rPr lang="lv-LV" dirty="0"/>
              <a:t>Metodika, kas pēdējos gados ļoti izplatīta. Tai ir jau 25 gadi un atzīta ir vairākās valstīs. </a:t>
            </a:r>
            <a:endParaRPr lang="lv-LV" i="1" dirty="0"/>
          </a:p>
          <a:p>
            <a:r>
              <a:rPr lang="lv-LV" dirty="0"/>
              <a:t>To vēl sauc par  Angļu valoda – tā ir mana otrā valoda” </a:t>
            </a:r>
            <a:endParaRPr lang="lv-LV" i="1" dirty="0"/>
          </a:p>
          <a:p>
            <a:pPr marL="0" indent="0">
              <a:buNone/>
            </a:pPr>
            <a:r>
              <a:rPr lang="lv-LV" dirty="0"/>
              <a:t>Apmācībā plaši tiek izmantota angļu valoda. No 1. Klases vairāki priekšmeti tiek pasniegti angļu valodā – sociālās zināšanas, matemātika, angļu valoda, dzimtās valodas vietā angļu valoda</a:t>
            </a:r>
          </a:p>
        </p:txBody>
      </p:sp>
      <p:sp>
        <p:nvSpPr>
          <p:cNvPr id="2" name="Virsraksts 1"/>
          <p:cNvSpPr>
            <a:spLocks noGrp="1"/>
          </p:cNvSpPr>
          <p:nvPr>
            <p:ph type="title"/>
          </p:nvPr>
        </p:nvSpPr>
        <p:spPr/>
        <p:txBody>
          <a:bodyPr/>
          <a:lstStyle/>
          <a:p>
            <a:pPr algn="ctr"/>
            <a:r>
              <a:rPr lang="lv-LV" u="sng" dirty="0" err="1"/>
              <a:t>Hovarda</a:t>
            </a:r>
            <a:r>
              <a:rPr lang="lv-LV" u="sng" dirty="0"/>
              <a:t> metodika (</a:t>
            </a:r>
            <a:r>
              <a:rPr lang="lv-LV" dirty="0"/>
              <a:t>6-10 </a:t>
            </a:r>
            <a:r>
              <a:rPr lang="lv-LV" dirty="0" err="1"/>
              <a:t>g</a:t>
            </a:r>
            <a:r>
              <a:rPr lang="lv-LV" dirty="0"/>
              <a:t>.)</a:t>
            </a:r>
          </a:p>
        </p:txBody>
      </p:sp>
    </p:spTree>
    <p:extLst>
      <p:ext uri="{BB962C8B-B14F-4D97-AF65-F5344CB8AC3E}">
        <p14:creationId xmlns:p14="http://schemas.microsoft.com/office/powerpoint/2010/main" val="3228734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85000" lnSpcReduction="20000"/>
          </a:bodyPr>
          <a:lstStyle/>
          <a:p>
            <a:r>
              <a:rPr lang="lv-LV" dirty="0"/>
              <a:t>Zināšanas netiek pasniegtas shēmu, aksiomu un likumu veidā. Apmācības pamatā ir zinātnisku jēdzienu sistēma. Bērns mācās argumentēti pamatot savu viedokli, ņemot vērā citu viedokli, sniegtai informācijai netic, pieprasot pierādījumus un paskaidrojumus. Tādā veidā formējas pamatota pieeja mācībām. Tā arī ir domāta skolas vecuma bērniem. </a:t>
            </a:r>
            <a:endParaRPr lang="lv-LV" i="1" dirty="0"/>
          </a:p>
          <a:p>
            <a:r>
              <a:rPr lang="lv-LV" dirty="0"/>
              <a:t>Pozitīvi ir tas, ka bērnu atmiņa nav pārslogota ar maznozīmīgu informācijas daudzumu. Bērni spēj argumentēt savu viedokli, aizstāvēt savas un citu pozīcijas, informācijai tic, neprasot paskaidrojumus un pierādījumus. Apmācība notiek parastās skolas programmas līmenī, taču ar citu kvalitātes pakāpi. </a:t>
            </a:r>
            <a:endParaRPr lang="lv-LV" i="1" dirty="0"/>
          </a:p>
          <a:p>
            <a:endParaRPr lang="lv-LV" dirty="0"/>
          </a:p>
          <a:p>
            <a:endParaRPr lang="lv-LV" dirty="0"/>
          </a:p>
        </p:txBody>
      </p:sp>
      <p:sp>
        <p:nvSpPr>
          <p:cNvPr id="2" name="Virsraksts 1"/>
          <p:cNvSpPr>
            <a:spLocks noGrp="1"/>
          </p:cNvSpPr>
          <p:nvPr>
            <p:ph type="title"/>
          </p:nvPr>
        </p:nvSpPr>
        <p:spPr/>
        <p:txBody>
          <a:bodyPr>
            <a:normAutofit fontScale="90000"/>
          </a:bodyPr>
          <a:lstStyle/>
          <a:p>
            <a:pPr algn="ctr"/>
            <a:r>
              <a:rPr lang="lv-LV" u="sng" dirty="0" err="1"/>
              <a:t>Eļkoņina</a:t>
            </a:r>
            <a:r>
              <a:rPr lang="lv-LV" u="sng" dirty="0"/>
              <a:t> un </a:t>
            </a:r>
            <a:r>
              <a:rPr lang="lv-LV" u="sng" dirty="0" err="1"/>
              <a:t>Davidova</a:t>
            </a:r>
            <a:r>
              <a:rPr lang="lv-LV" u="sng" dirty="0"/>
              <a:t> sistēma</a:t>
            </a:r>
            <a:r>
              <a:rPr lang="lv-LV" dirty="0"/>
              <a:t> </a:t>
            </a:r>
            <a:r>
              <a:rPr lang="lv-LV" dirty="0" smtClean="0"/>
              <a:t/>
            </a:r>
            <a:br>
              <a:rPr lang="lv-LV" dirty="0" smtClean="0"/>
            </a:br>
            <a:r>
              <a:rPr lang="lv-LV" dirty="0" smtClean="0"/>
              <a:t>(</a:t>
            </a:r>
            <a:r>
              <a:rPr lang="lv-LV" dirty="0"/>
              <a:t>6-17 </a:t>
            </a:r>
            <a:r>
              <a:rPr lang="lv-LV" dirty="0" err="1"/>
              <a:t>g</a:t>
            </a:r>
            <a:r>
              <a:rPr lang="lv-LV" dirty="0"/>
              <a:t>.) </a:t>
            </a:r>
          </a:p>
        </p:txBody>
      </p:sp>
    </p:spTree>
    <p:extLst>
      <p:ext uri="{BB962C8B-B14F-4D97-AF65-F5344CB8AC3E}">
        <p14:creationId xmlns:p14="http://schemas.microsoft.com/office/powerpoint/2010/main" val="60832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8531" y="1772816"/>
            <a:ext cx="769413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irsraksts 1"/>
          <p:cNvSpPr>
            <a:spLocks noGrp="1"/>
          </p:cNvSpPr>
          <p:nvPr>
            <p:ph type="title"/>
          </p:nvPr>
        </p:nvSpPr>
        <p:spPr/>
        <p:txBody>
          <a:bodyPr/>
          <a:lstStyle/>
          <a:p>
            <a:pPr algn="ctr"/>
            <a:r>
              <a:rPr lang="lv-LV" dirty="0" err="1" smtClean="0"/>
              <a:t>Voskoboviča</a:t>
            </a:r>
            <a:r>
              <a:rPr lang="lv-LV" dirty="0" smtClean="0"/>
              <a:t> spēles</a:t>
            </a:r>
            <a:endParaRPr lang="lv-LV" dirty="0"/>
          </a:p>
        </p:txBody>
      </p:sp>
    </p:spTree>
    <p:extLst>
      <p:ext uri="{BB962C8B-B14F-4D97-AF65-F5344CB8AC3E}">
        <p14:creationId xmlns:p14="http://schemas.microsoft.com/office/powerpoint/2010/main" val="3254258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hkola7gnomov.ru/upload/image/2007_05_08_105532_3.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5816" y="1600994"/>
            <a:ext cx="4176464" cy="4996358"/>
          </a:xfrm>
          <a:prstGeom prst="rect">
            <a:avLst/>
          </a:prstGeom>
          <a:noFill/>
          <a:ln>
            <a:noFill/>
          </a:ln>
        </p:spPr>
      </p:pic>
      <p:sp>
        <p:nvSpPr>
          <p:cNvPr id="2" name="Virsraksts 1"/>
          <p:cNvSpPr>
            <a:spLocks noGrp="1"/>
          </p:cNvSpPr>
          <p:nvPr>
            <p:ph type="title"/>
          </p:nvPr>
        </p:nvSpPr>
        <p:spPr/>
        <p:txBody>
          <a:bodyPr>
            <a:normAutofit fontScale="90000"/>
          </a:bodyPr>
          <a:lstStyle/>
          <a:p>
            <a:pPr algn="ctr"/>
            <a:r>
              <a:rPr lang="lv-LV" dirty="0" smtClean="0"/>
              <a:t/>
            </a:r>
            <a:br>
              <a:rPr lang="lv-LV" dirty="0" smtClean="0"/>
            </a:br>
            <a:r>
              <a:rPr lang="lv-LV" dirty="0" smtClean="0"/>
              <a:t>Ļoti </a:t>
            </a:r>
            <a:r>
              <a:rPr lang="lv-LV" dirty="0"/>
              <a:t>pazīstama spēle ir „ </a:t>
            </a:r>
            <a:r>
              <a:rPr lang="lv-LV" dirty="0" err="1"/>
              <a:t>Voskoboviča</a:t>
            </a:r>
            <a:r>
              <a:rPr lang="lv-LV" dirty="0"/>
              <a:t> kvadrāts”</a:t>
            </a:r>
            <a:r>
              <a:rPr lang="lv-LV" i="1" dirty="0"/>
              <a:t/>
            </a:r>
            <a:br>
              <a:rPr lang="lv-LV" i="1" dirty="0"/>
            </a:br>
            <a:endParaRPr lang="lv-LV" dirty="0"/>
          </a:p>
        </p:txBody>
      </p:sp>
    </p:spTree>
    <p:extLst>
      <p:ext uri="{BB962C8B-B14F-4D97-AF65-F5344CB8AC3E}">
        <p14:creationId xmlns:p14="http://schemas.microsoft.com/office/powerpoint/2010/main" val="2008755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92500" lnSpcReduction="20000"/>
          </a:bodyPr>
          <a:lstStyle/>
          <a:p>
            <a:r>
              <a:rPr lang="lv-LV" dirty="0" err="1"/>
              <a:t>Domans</a:t>
            </a:r>
            <a:r>
              <a:rPr lang="lv-LV" dirty="0"/>
              <a:t> ir izstrādājis unikālu metodiku, kura ietvēra sevī komplekso bērnu ārstēšanu. Katram bērnam gatavoja individuālu programmu. Pieaugušie atdarināja bērnus, kuri noteiktā attīstības stadijā kustējās, būdami veseli. Intelektuālā darbība tika apvienota ar fizisko. Slimiem bērniem bija augsti rezultāti. Šo metodiku sāka izmantot visā pasaulē bērniem ar smadzeņu traumām. </a:t>
            </a:r>
            <a:endParaRPr lang="lv-LV" i="1" dirty="0"/>
          </a:p>
          <a:p>
            <a:r>
              <a:rPr lang="lv-LV" dirty="0"/>
              <a:t>Vēlāk </a:t>
            </a:r>
            <a:r>
              <a:rPr lang="lv-LV" dirty="0" err="1"/>
              <a:t>Domana</a:t>
            </a:r>
            <a:r>
              <a:rPr lang="lv-LV" dirty="0"/>
              <a:t> metodika pielietota veseliem bērniem, kuras rezultāts bija nepārspējams – bērni brīvi lasīja, skaitīja jau no 2,3,4 gadu vecuma. Bērni bija fiziski attīstīti  - labi peldēja, pildīja akrobātiskus trikus.</a:t>
            </a:r>
            <a:endParaRPr lang="lv-LV" i="1" dirty="0"/>
          </a:p>
          <a:p>
            <a:endParaRPr lang="lv-LV" dirty="0"/>
          </a:p>
        </p:txBody>
      </p:sp>
      <p:sp>
        <p:nvSpPr>
          <p:cNvPr id="2" name="Virsraksts 1"/>
          <p:cNvSpPr>
            <a:spLocks noGrp="1"/>
          </p:cNvSpPr>
          <p:nvPr>
            <p:ph type="title"/>
          </p:nvPr>
        </p:nvSpPr>
        <p:spPr/>
        <p:txBody>
          <a:bodyPr>
            <a:normAutofit fontScale="90000"/>
          </a:bodyPr>
          <a:lstStyle/>
          <a:p>
            <a:pPr algn="ctr"/>
            <a:r>
              <a:rPr lang="lv-LV" b="1" u="sng" dirty="0" err="1"/>
              <a:t>Glenna</a:t>
            </a:r>
            <a:r>
              <a:rPr lang="lv-LV" b="1" u="sng" dirty="0"/>
              <a:t> </a:t>
            </a:r>
            <a:r>
              <a:rPr lang="lv-LV" b="1" u="sng" dirty="0" err="1"/>
              <a:t>Domana</a:t>
            </a:r>
            <a:r>
              <a:rPr lang="lv-LV" u="sng" dirty="0"/>
              <a:t> metodika</a:t>
            </a:r>
            <a:r>
              <a:rPr lang="lv-LV" dirty="0"/>
              <a:t> </a:t>
            </a:r>
            <a:r>
              <a:rPr lang="lv-LV" dirty="0" smtClean="0"/>
              <a:t/>
            </a:r>
            <a:br>
              <a:rPr lang="lv-LV" dirty="0" smtClean="0"/>
            </a:br>
            <a:r>
              <a:rPr lang="lv-LV" sz="4000" dirty="0" smtClean="0"/>
              <a:t>(</a:t>
            </a:r>
            <a:r>
              <a:rPr lang="lv-LV" sz="4000" dirty="0"/>
              <a:t>bērniem no 2 līdz 4 </a:t>
            </a:r>
            <a:r>
              <a:rPr lang="lv-LV" sz="4000" dirty="0" smtClean="0"/>
              <a:t>gadiem)</a:t>
            </a:r>
            <a:endParaRPr lang="lv-LV" sz="4000" dirty="0"/>
          </a:p>
        </p:txBody>
      </p:sp>
    </p:spTree>
    <p:extLst>
      <p:ext uri="{BB962C8B-B14F-4D97-AF65-F5344CB8AC3E}">
        <p14:creationId xmlns:p14="http://schemas.microsoft.com/office/powerpoint/2010/main" val="23870934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85000" lnSpcReduction="20000"/>
          </a:bodyPr>
          <a:lstStyle/>
          <a:p>
            <a:pPr lvl="0"/>
            <a:r>
              <a:rPr lang="lv-LV" dirty="0"/>
              <a:t>Sāciet pēc iespējas agrāk – jo mazāks bērns, jo vieglāk viņam iemācīt;</a:t>
            </a:r>
            <a:endParaRPr lang="lv-LV" i="1" dirty="0"/>
          </a:p>
          <a:p>
            <a:pPr lvl="0"/>
            <a:r>
              <a:rPr lang="lv-LV" dirty="0"/>
              <a:t>Priecājaties bērna veiksmēm un lieliet viņu;</a:t>
            </a:r>
            <a:endParaRPr lang="lv-LV" i="1" dirty="0"/>
          </a:p>
          <a:p>
            <a:pPr lvl="0"/>
            <a:r>
              <a:rPr lang="lv-LV" dirty="0"/>
              <a:t>Māciet tikai tad, ja tas patīk abiem;</a:t>
            </a:r>
            <a:endParaRPr lang="lv-LV" i="1" dirty="0"/>
          </a:p>
          <a:p>
            <a:pPr lvl="0"/>
            <a:r>
              <a:rPr lang="lv-LV" dirty="0"/>
              <a:t>Radiet atbilstošus apstākļus;</a:t>
            </a:r>
            <a:endParaRPr lang="lv-LV" i="1" dirty="0"/>
          </a:p>
          <a:p>
            <a:pPr lvl="0"/>
            <a:r>
              <a:rPr lang="lv-LV" dirty="0"/>
              <a:t>Apstājieties pirmais;</a:t>
            </a:r>
            <a:endParaRPr lang="lv-LV" i="1" dirty="0"/>
          </a:p>
          <a:p>
            <a:pPr lvl="0"/>
            <a:r>
              <a:rPr lang="lv-LV" dirty="0"/>
              <a:t>Biežāk ievadiet jauno materiālu;</a:t>
            </a:r>
            <a:endParaRPr lang="lv-LV" i="1" dirty="0"/>
          </a:p>
          <a:p>
            <a:pPr lvl="0"/>
            <a:r>
              <a:rPr lang="lv-LV" dirty="0"/>
              <a:t>Esiet organizēti, pakāpeniski, regulāri;</a:t>
            </a:r>
            <a:endParaRPr lang="lv-LV" i="1" dirty="0"/>
          </a:p>
          <a:p>
            <a:pPr lvl="0"/>
            <a:r>
              <a:rPr lang="lv-LV" dirty="0"/>
              <a:t>Nepārbaudiet bērna zināšanas;</a:t>
            </a:r>
            <a:endParaRPr lang="lv-LV" i="1" dirty="0"/>
          </a:p>
          <a:p>
            <a:pPr lvl="0"/>
            <a:r>
              <a:rPr lang="lv-LV" dirty="0"/>
              <a:t>Centīgi pārbaudiet mācību materiālus, dariet to iepriekš;</a:t>
            </a:r>
            <a:endParaRPr lang="lv-LV" i="1" dirty="0"/>
          </a:p>
          <a:p>
            <a:pPr lvl="0"/>
            <a:r>
              <a:rPr lang="lv-LV" dirty="0"/>
              <a:t>Ja jums un bērnam nav interesanti, pārtrauciet nodarbību.</a:t>
            </a:r>
            <a:endParaRPr lang="lv-LV" i="1" dirty="0"/>
          </a:p>
          <a:p>
            <a:endParaRPr lang="lv-LV" dirty="0"/>
          </a:p>
        </p:txBody>
      </p:sp>
      <p:sp>
        <p:nvSpPr>
          <p:cNvPr id="2" name="Virsraksts 1"/>
          <p:cNvSpPr>
            <a:spLocks noGrp="1"/>
          </p:cNvSpPr>
          <p:nvPr>
            <p:ph type="title"/>
          </p:nvPr>
        </p:nvSpPr>
        <p:spPr/>
        <p:txBody>
          <a:bodyPr>
            <a:normAutofit fontScale="90000"/>
          </a:bodyPr>
          <a:lstStyle/>
          <a:p>
            <a:pPr algn="ctr"/>
            <a:r>
              <a:rPr lang="lv-LV" u="sng" dirty="0" smtClean="0"/>
              <a:t/>
            </a:r>
            <a:br>
              <a:rPr lang="lv-LV" u="sng" dirty="0" smtClean="0"/>
            </a:br>
            <a:r>
              <a:rPr lang="lv-LV" u="sng" dirty="0" smtClean="0"/>
              <a:t>Bērnu </a:t>
            </a:r>
            <a:r>
              <a:rPr lang="lv-LV" u="sng" dirty="0"/>
              <a:t>apmācības principi un uzdevumi:</a:t>
            </a:r>
            <a:r>
              <a:rPr lang="lv-LV" i="1" dirty="0"/>
              <a:t/>
            </a:r>
            <a:br>
              <a:rPr lang="lv-LV" i="1" dirty="0"/>
            </a:br>
            <a:endParaRPr lang="lv-LV" dirty="0"/>
          </a:p>
        </p:txBody>
      </p:sp>
    </p:spTree>
    <p:extLst>
      <p:ext uri="{BB962C8B-B14F-4D97-AF65-F5344CB8AC3E}">
        <p14:creationId xmlns:p14="http://schemas.microsoft.com/office/powerpoint/2010/main" val="2972293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62500" lnSpcReduction="20000"/>
          </a:bodyPr>
          <a:lstStyle/>
          <a:p>
            <a:pPr lvl="0"/>
            <a:r>
              <a:rPr lang="lv-LV" dirty="0"/>
              <a:t>Cilvēka smadzenes tiek uzskatītas par datoru, taču bērns ir dzīve būtne un smadzenes nav atkritumu kaste, kas savāc visu;</a:t>
            </a:r>
            <a:endParaRPr lang="lv-LV" i="1" dirty="0"/>
          </a:p>
          <a:p>
            <a:pPr lvl="0"/>
            <a:r>
              <a:rPr lang="lv-LV" dirty="0"/>
              <a:t>Informācijas kvantums var radīt pārslodzi, kas var radīt psihiskas traumas, galvassāpes, apetītes zudumu un </a:t>
            </a:r>
            <a:r>
              <a:rPr lang="lv-LV" dirty="0" err="1"/>
              <a:t>tml</a:t>
            </a:r>
            <a:r>
              <a:rPr lang="lv-LV" dirty="0"/>
              <a:t>.;</a:t>
            </a:r>
            <a:endParaRPr lang="lv-LV" i="1" dirty="0"/>
          </a:p>
          <a:p>
            <a:pPr lvl="0"/>
            <a:r>
              <a:rPr lang="lv-LV" dirty="0"/>
              <a:t>Ir jāatzīst, ka ir jāievēro bērnu vecums un attīstības īpatnības – sākumā bērniem ir attīstīta uzskatāmā domāšana, taču nepazīstami attēli attīsta abstraktu domāšanu;</a:t>
            </a:r>
            <a:endParaRPr lang="lv-LV" i="1" dirty="0"/>
          </a:p>
          <a:p>
            <a:pPr lvl="0"/>
            <a:r>
              <a:rPr lang="lv-LV" dirty="0"/>
              <a:t>Ar </a:t>
            </a:r>
            <a:r>
              <a:rPr lang="lv-LV" dirty="0" err="1"/>
              <a:t>Glena</a:t>
            </a:r>
            <a:r>
              <a:rPr lang="lv-LV" dirty="0"/>
              <a:t> metodiku bērns ir pasīvs, netiek attīstīts bērnu radošā darbība, estētiskā uztvere – bērns tik skatās kartiņas un klausās faktus;</a:t>
            </a:r>
            <a:endParaRPr lang="lv-LV" i="1" dirty="0"/>
          </a:p>
          <a:p>
            <a:pPr lvl="0"/>
            <a:r>
              <a:rPr lang="lv-LV" dirty="0"/>
              <a:t>Nodarbībās tiek darbināti tikai dzirdes un acu orgāni, kaut gan uztveres pilnveidošanā ir jāietver arī oža, garša, </a:t>
            </a:r>
            <a:r>
              <a:rPr lang="lv-LV" dirty="0" err="1"/>
              <a:t>taktilā</a:t>
            </a:r>
            <a:r>
              <a:rPr lang="lv-LV" dirty="0"/>
              <a:t> stimulācija.</a:t>
            </a:r>
            <a:endParaRPr lang="lv-LV" i="1" dirty="0"/>
          </a:p>
          <a:p>
            <a:pPr lvl="0"/>
            <a:r>
              <a:rPr lang="lv-LV" dirty="0"/>
              <a:t>Metodika aizņem daudz laika un ne vienmēr vecāki spēj iedalīt tik daudz laika nodarbībām;</a:t>
            </a:r>
            <a:endParaRPr lang="lv-LV" i="1" dirty="0"/>
          </a:p>
          <a:p>
            <a:pPr lvl="0"/>
            <a:r>
              <a:rPr lang="lv-LV" dirty="0"/>
              <a:t>Ne vienmēr lasāmie vārdi ir jāsaista ar kartiņām un otrādi, jo tad bērns bez ilustrācijām nevarēs saprast izlasīto tekstu;</a:t>
            </a:r>
            <a:endParaRPr lang="lv-LV" i="1" dirty="0"/>
          </a:p>
          <a:p>
            <a:pPr lvl="0"/>
            <a:r>
              <a:rPr lang="lv-LV" dirty="0"/>
              <a:t>Mazi bērni labāk atceras materiālu, kas ir apspēlēts un ar aktīvās darbības palīdzību, bet pēc </a:t>
            </a:r>
            <a:r>
              <a:rPr lang="lv-LV" dirty="0" err="1"/>
              <a:t>Domana</a:t>
            </a:r>
            <a:r>
              <a:rPr lang="lv-LV" dirty="0"/>
              <a:t> metodikas materiāls tiek apgūts tikai ar kartiņu palīdzību. </a:t>
            </a:r>
            <a:endParaRPr lang="lv-LV" i="1" dirty="0"/>
          </a:p>
          <a:p>
            <a:endParaRPr lang="lv-LV" dirty="0"/>
          </a:p>
        </p:txBody>
      </p:sp>
      <p:sp>
        <p:nvSpPr>
          <p:cNvPr id="2" name="Virsraksts 1"/>
          <p:cNvSpPr>
            <a:spLocks noGrp="1"/>
          </p:cNvSpPr>
          <p:nvPr>
            <p:ph type="title"/>
          </p:nvPr>
        </p:nvSpPr>
        <p:spPr/>
        <p:txBody>
          <a:bodyPr>
            <a:normAutofit fontScale="90000"/>
          </a:bodyPr>
          <a:lstStyle/>
          <a:p>
            <a:r>
              <a:rPr lang="lv-LV" dirty="0"/>
              <a:t>Mīnusi metodikā:</a:t>
            </a:r>
            <a:r>
              <a:rPr lang="lv-LV" i="1" dirty="0"/>
              <a:t/>
            </a:r>
            <a:br>
              <a:rPr lang="lv-LV" i="1" dirty="0"/>
            </a:br>
            <a:endParaRPr lang="lv-LV" dirty="0"/>
          </a:p>
        </p:txBody>
      </p:sp>
    </p:spTree>
    <p:extLst>
      <p:ext uri="{BB962C8B-B14F-4D97-AF65-F5344CB8AC3E}">
        <p14:creationId xmlns:p14="http://schemas.microsoft.com/office/powerpoint/2010/main" val="1328589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1" descr="Карточки Домана явления природы">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3600400" cy="4464496"/>
          </a:xfrm>
          <a:prstGeom prst="rect">
            <a:avLst/>
          </a:prstGeom>
          <a:noFill/>
          <a:ln>
            <a:noFill/>
          </a:ln>
        </p:spPr>
      </p:pic>
      <p:sp>
        <p:nvSpPr>
          <p:cNvPr id="2" name="Virsraksts 1"/>
          <p:cNvSpPr>
            <a:spLocks noGrp="1"/>
          </p:cNvSpPr>
          <p:nvPr>
            <p:ph type="title"/>
          </p:nvPr>
        </p:nvSpPr>
        <p:spPr/>
        <p:txBody>
          <a:bodyPr/>
          <a:lstStyle/>
          <a:p>
            <a:pPr algn="ctr"/>
            <a:r>
              <a:rPr lang="lv-LV" dirty="0" err="1" smtClean="0"/>
              <a:t>Glena</a:t>
            </a:r>
            <a:r>
              <a:rPr lang="lv-LV" dirty="0" smtClean="0"/>
              <a:t> – </a:t>
            </a:r>
            <a:r>
              <a:rPr lang="lv-LV" dirty="0" err="1" smtClean="0"/>
              <a:t>Domana</a:t>
            </a:r>
            <a:r>
              <a:rPr lang="lv-LV" dirty="0" smtClean="0"/>
              <a:t> kartiņas</a:t>
            </a:r>
            <a:endParaRPr lang="lv-LV" dirty="0"/>
          </a:p>
        </p:txBody>
      </p:sp>
      <p:pic>
        <p:nvPicPr>
          <p:cNvPr id="5" name="Picture 30" descr="Карточки Домана явления природы">
            <a:hlinkClick r:id="rId2"/>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80222"/>
            <a:ext cx="3312368" cy="4457090"/>
          </a:xfrm>
          <a:prstGeom prst="rect">
            <a:avLst/>
          </a:prstGeom>
          <a:noFill/>
          <a:ln>
            <a:noFill/>
          </a:ln>
        </p:spPr>
      </p:pic>
    </p:spTree>
    <p:extLst>
      <p:ext uri="{BB962C8B-B14F-4D97-AF65-F5344CB8AC3E}">
        <p14:creationId xmlns:p14="http://schemas.microsoft.com/office/powerpoint/2010/main" val="2949836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85000" lnSpcReduction="20000"/>
          </a:bodyPr>
          <a:lstStyle/>
          <a:p>
            <a:r>
              <a:rPr lang="lv-LV" dirty="0"/>
              <a:t>Šī metodika ir radusies no autores mēģinājumiem apmācīt savas meitas pēc </a:t>
            </a:r>
            <a:r>
              <a:rPr lang="lv-LV" dirty="0" err="1"/>
              <a:t>Glenna</a:t>
            </a:r>
            <a:r>
              <a:rPr lang="lv-LV" dirty="0"/>
              <a:t> </a:t>
            </a:r>
            <a:r>
              <a:rPr lang="lv-LV" dirty="0" err="1"/>
              <a:t>Domana</a:t>
            </a:r>
            <a:r>
              <a:rPr lang="lv-LV" dirty="0"/>
              <a:t> metodes. </a:t>
            </a:r>
            <a:r>
              <a:rPr lang="lv-LV" dirty="0" err="1"/>
              <a:t>Domana</a:t>
            </a:r>
            <a:r>
              <a:rPr lang="lv-LV" dirty="0"/>
              <a:t> metodika ir izklāstīta pa bērnu vecuma grupām, taču </a:t>
            </a:r>
            <a:r>
              <a:rPr lang="lv-LV" dirty="0" err="1"/>
              <a:t>Lupanai</a:t>
            </a:r>
            <a:r>
              <a:rPr lang="lv-LV" dirty="0"/>
              <a:t> balstīta uz bērnu sajūtām un interesēm, viss ir tiešāk un individuālāk. Piemēram, bērns sniedzas pēc mīksta paklājiņa – tātad dosim  bērnam saredzēt atšķirības starp zīda audumu un kažokādu. Interesējas bērns par skaņām – paklausīsimies dažādu instrumentu spēli, un </a:t>
            </a:r>
            <a:r>
              <a:rPr lang="lv-LV" dirty="0" err="1"/>
              <a:t>tml</a:t>
            </a:r>
            <a:r>
              <a:rPr lang="lv-LV" dirty="0"/>
              <a:t>. </a:t>
            </a:r>
            <a:endParaRPr lang="lv-LV" i="1" dirty="0"/>
          </a:p>
          <a:p>
            <a:r>
              <a:rPr lang="lv-LV" dirty="0"/>
              <a:t>Viņa ir sastādījusi dažādas programmas mūzikas, vēstures, zīmēšanas un citu zinātņu apguvē tieši pirmsskolas vecuma bērniem. Visus rezultātus, ko viņa ir sasniegusi un arī metodes ir aprakstījusi savā grāmatā „Tici savam bērnam” (</a:t>
            </a:r>
            <a:r>
              <a:rPr lang="lv-LV" dirty="0" err="1"/>
              <a:t>Poverj</a:t>
            </a:r>
            <a:r>
              <a:rPr lang="lv-LV" dirty="0"/>
              <a:t> v </a:t>
            </a:r>
            <a:r>
              <a:rPr lang="lv-LV" dirty="0" err="1"/>
              <a:t>svojo</a:t>
            </a:r>
            <a:r>
              <a:rPr lang="lv-LV" dirty="0"/>
              <a:t> </a:t>
            </a:r>
            <a:r>
              <a:rPr lang="lv-LV" dirty="0" err="1"/>
              <a:t>ditja</a:t>
            </a:r>
            <a:r>
              <a:rPr lang="lv-LV" dirty="0"/>
              <a:t>). </a:t>
            </a:r>
            <a:endParaRPr lang="lv-LV" i="1" dirty="0"/>
          </a:p>
          <a:p>
            <a:endParaRPr lang="lv-LV" dirty="0"/>
          </a:p>
        </p:txBody>
      </p:sp>
      <p:sp>
        <p:nvSpPr>
          <p:cNvPr id="2" name="Virsraksts 1"/>
          <p:cNvSpPr>
            <a:spLocks noGrp="1"/>
          </p:cNvSpPr>
          <p:nvPr>
            <p:ph type="title"/>
          </p:nvPr>
        </p:nvSpPr>
        <p:spPr/>
        <p:txBody>
          <a:bodyPr>
            <a:normAutofit fontScale="90000"/>
          </a:bodyPr>
          <a:lstStyle/>
          <a:p>
            <a:pPr lvl="0" algn="ctr"/>
            <a:r>
              <a:rPr lang="lv-LV" b="1" u="sng" dirty="0" smtClean="0"/>
              <a:t/>
            </a:r>
            <a:br>
              <a:rPr lang="lv-LV" b="1" u="sng" dirty="0" smtClean="0"/>
            </a:br>
            <a:r>
              <a:rPr lang="lv-LV" b="1" u="sng" dirty="0" err="1" smtClean="0"/>
              <a:t>Sesīlijas</a:t>
            </a:r>
            <a:r>
              <a:rPr lang="lv-LV" b="1" u="sng" dirty="0" smtClean="0"/>
              <a:t> </a:t>
            </a:r>
            <a:r>
              <a:rPr lang="lv-LV" b="1" u="sng" dirty="0" err="1"/>
              <a:t>Lupanas</a:t>
            </a:r>
            <a:r>
              <a:rPr lang="lv-LV" u="sng" dirty="0"/>
              <a:t> metodika</a:t>
            </a:r>
            <a:r>
              <a:rPr lang="lv-LV" dirty="0"/>
              <a:t> </a:t>
            </a:r>
            <a:r>
              <a:rPr lang="lv-LV" dirty="0" smtClean="0"/>
              <a:t/>
            </a:r>
            <a:br>
              <a:rPr lang="lv-LV" dirty="0" smtClean="0"/>
            </a:br>
            <a:r>
              <a:rPr lang="lv-LV" sz="3600" dirty="0" smtClean="0"/>
              <a:t>(</a:t>
            </a:r>
            <a:r>
              <a:rPr lang="lv-LV" sz="3600" dirty="0"/>
              <a:t>0-5 gadiem)</a:t>
            </a:r>
            <a:r>
              <a:rPr lang="lv-LV" sz="3600" i="1" dirty="0"/>
              <a:t/>
            </a:r>
            <a:br>
              <a:rPr lang="lv-LV" sz="3600" i="1" dirty="0"/>
            </a:br>
            <a:endParaRPr lang="lv-LV" sz="3600" dirty="0"/>
          </a:p>
        </p:txBody>
      </p:sp>
    </p:spTree>
    <p:extLst>
      <p:ext uri="{BB962C8B-B14F-4D97-AF65-F5344CB8AC3E}">
        <p14:creationId xmlns:p14="http://schemas.microsoft.com/office/powerpoint/2010/main" val="4067888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vērtība">
  <a:themeElements>
    <a:clrScheme name="Atvērtīb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tvērtīb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Atvērtīb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192</TotalTime>
  <Words>1281</Words>
  <Application>Microsoft Office PowerPoint</Application>
  <PresentationFormat>Slaidrāde ekrānā (4:3)</PresentationFormat>
  <Paragraphs>85</Paragraphs>
  <Slides>23</Slides>
  <Notes>0</Notes>
  <HiddenSlides>0</HiddenSlides>
  <MMClips>0</MMClips>
  <ScaleCrop>false</ScaleCrop>
  <HeadingPairs>
    <vt:vector size="4" baseType="variant">
      <vt:variant>
        <vt:lpstr>Dizains</vt:lpstr>
      </vt:variant>
      <vt:variant>
        <vt:i4>1</vt:i4>
      </vt:variant>
      <vt:variant>
        <vt:lpstr>Slaidu virsraksti</vt:lpstr>
      </vt:variant>
      <vt:variant>
        <vt:i4>23</vt:i4>
      </vt:variant>
    </vt:vector>
  </HeadingPairs>
  <TitlesOfParts>
    <vt:vector size="24" baseType="lpstr">
      <vt:lpstr>Atvērtība</vt:lpstr>
      <vt:lpstr>Attīstošās metodikas bērnu attīstībā Autormetodikas </vt:lpstr>
      <vt:lpstr> Voskoboviča metodika  (bērniem no 3-12 gadiem) </vt:lpstr>
      <vt:lpstr>Voskoboviča spēles</vt:lpstr>
      <vt:lpstr> Ļoti pazīstama spēle ir „ Voskoboviča kvadrāts” </vt:lpstr>
      <vt:lpstr>Glenna Domana metodika  (bērniem no 2 līdz 4 gadiem)</vt:lpstr>
      <vt:lpstr> Bērnu apmācības principi un uzdevumi: </vt:lpstr>
      <vt:lpstr>Mīnusi metodikā: </vt:lpstr>
      <vt:lpstr>Glena – Domana kartiņas</vt:lpstr>
      <vt:lpstr> Sesīlijas Lupanas metodika  (0-5 gadiem) </vt:lpstr>
      <vt:lpstr>Masaru Ibuki metodika (0-5 g.) </vt:lpstr>
      <vt:lpstr> Ibuki šajā grāmatā pamatoja, ka pirmajos 3 dzīves gados bērna smadzenes attīstās neiedomājamā tempā. Šajā vecumā formējas 70-80 % neironu saiknes smadzenēs, pateicoties kuriem turpmāk attīstās intelektuālā, radošā, emocionālā darbība.  </vt:lpstr>
      <vt:lpstr>Ibuki grāmata</vt:lpstr>
      <vt:lpstr> Masaru Ibuki padomi: </vt:lpstr>
      <vt:lpstr>Nikolaja Zaiceva metodika (1-10g.) </vt:lpstr>
      <vt:lpstr>Zaiceva metodiskās izstrādnes</vt:lpstr>
      <vt:lpstr> Zaiceva metodiskās izstrādnes: </vt:lpstr>
      <vt:lpstr>Nikitinu metodika (2-17 g.) </vt:lpstr>
      <vt:lpstr> Par Ņikitinu attīstošo spēļu metodiku: </vt:lpstr>
      <vt:lpstr> Pozitīvās pasakas (1-10g.) </vt:lpstr>
      <vt:lpstr>Zaņkova sistēma (6-10 g.) </vt:lpstr>
      <vt:lpstr> Valdorfa sistēma (6-17 g.) </vt:lpstr>
      <vt:lpstr>Hovarda metodika (6-10 g.)</vt:lpstr>
      <vt:lpstr>Eļkoņina un Davidova sistēma  (6-17 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Attīstošās metodikas pirmsskolas vecumā</dc:title>
  <dc:creator>Metodiskais</dc:creator>
  <cp:lastModifiedBy>Metodiskais</cp:lastModifiedBy>
  <cp:revision>6</cp:revision>
  <dcterms:created xsi:type="dcterms:W3CDTF">2014-09-29T06:47:30Z</dcterms:created>
  <dcterms:modified xsi:type="dcterms:W3CDTF">2020-03-31T05:48:10Z</dcterms:modified>
</cp:coreProperties>
</file>