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8288000" cy="10287000"/>
  <p:notesSz cx="6858000" cy="9144000"/>
  <p:embeddedFontLst>
    <p:embeddedFont>
      <p:font typeface="Adigiana Toybox Italics" panose="020B0604020202020204" charset="0"/>
      <p:regular r:id="rId15"/>
    </p:embeddedFont>
    <p:embeddedFont>
      <p:font typeface="Arimo" panose="020B0604020202020204" charset="0"/>
      <p:regular r:id="rId16"/>
    </p:embeddedFont>
    <p:embeddedFont>
      <p:font typeface="Open Sans" pitchFamily="2" charset="0"/>
      <p:regular r:id="rId17"/>
      <p:bold r:id="rId18"/>
      <p:italic r:id="rId19"/>
      <p:boldItalic r:id="rId20"/>
    </p:embeddedFont>
    <p:embeddedFont>
      <p:font typeface="Open Sans Bold" pitchFamily="2" charset="0"/>
      <p:regular r:id="rId21"/>
      <p:bold r:id="rId22"/>
    </p:embeddedFont>
    <p:embeddedFont>
      <p:font typeface="Open Sans Bold Italics" panose="020B0604020202020204" charset="0"/>
      <p:regular r:id="rId23"/>
    </p:embeddedFont>
    <p:embeddedFont>
      <p:font typeface="Open Sans Italics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22" autoAdjust="0"/>
  </p:normalViewPr>
  <p:slideViewPr>
    <p:cSldViewPr>
      <p:cViewPr varScale="1">
        <p:scale>
          <a:sx n="58" d="100"/>
          <a:sy n="58" d="100"/>
        </p:scale>
        <p:origin x="47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5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lv/resource/99852788/dabas-ska%c5%86as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5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5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5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2393" y="3791615"/>
            <a:ext cx="16823664" cy="1808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344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Mērķis</a:t>
            </a:r>
            <a:r>
              <a:rPr lang="en-US" sz="344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iepazīt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un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izprast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dabas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skaņu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daudzveidību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to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nozīmi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cilvēka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dzīvē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un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emocijās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attīstot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skolēnu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klausīšanās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prasmes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radošo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domāšanu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un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cieņu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pret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dabu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35636" y="753801"/>
            <a:ext cx="9089364" cy="770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313"/>
              </a:lnSpc>
              <a:spcBef>
                <a:spcPct val="0"/>
              </a:spcBef>
            </a:pPr>
            <a:r>
              <a:rPr lang="en-US" sz="450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Prezentācija</a:t>
            </a:r>
            <a:r>
              <a:rPr lang="en-US" sz="450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</a:t>
            </a:r>
            <a:r>
              <a:rPr lang="en-US" sz="4509" b="1" u="none" strike="noStrike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Kā</a:t>
            </a:r>
            <a:r>
              <a:rPr lang="en-US" sz="4509" b="1" u="none" strike="noStrike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9" b="1" u="none" strike="noStrike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skan</a:t>
            </a:r>
            <a:r>
              <a:rPr lang="en-US" sz="4509" b="1" u="none" strike="noStrike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509" b="1" u="none" strike="noStrike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daba</a:t>
            </a:r>
            <a:r>
              <a:rPr lang="en-US" sz="4509" b="1" u="none" strike="noStrike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32393" y="1697511"/>
            <a:ext cx="16823664" cy="588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344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Kam?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Bērniem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no 4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gadu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vecuma</a:t>
            </a:r>
            <a:endParaRPr lang="en-US" sz="344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32393" y="2459836"/>
            <a:ext cx="16823664" cy="119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Materiālā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iekļauta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prezentācija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dabas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skaņa-attēls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 un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nostiprināšanas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uzdevums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4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wordwall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digitālajā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rīkā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40" y="5758124"/>
            <a:ext cx="16823664" cy="588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726" lvl="1" indent="-371363" algn="l">
              <a:lnSpc>
                <a:spcPts val="4816"/>
              </a:lnSpc>
              <a:buAutoNum type="arabicPeriod"/>
            </a:pP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 2.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lapas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paredzētās</a:t>
            </a:r>
            <a:r>
              <a:rPr lang="en-US" sz="344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44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ievadam</a:t>
            </a:r>
            <a:r>
              <a:rPr lang="en-US" sz="344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4D234D6E-F3A7-7B0A-AFF0-031FE40087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7440046"/>
            <a:ext cx="11808975" cy="20972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186" y="0"/>
            <a:ext cx="15637627" cy="10287000"/>
          </a:xfrm>
          <a:custGeom>
            <a:avLst/>
            <a:gdLst/>
            <a:ahLst/>
            <a:cxnLst/>
            <a:rect l="l" t="t" r="r" b="b"/>
            <a:pathLst>
              <a:path w="15730453" h="10490246">
                <a:moveTo>
                  <a:pt x="0" y="0"/>
                </a:moveTo>
                <a:lnTo>
                  <a:pt x="15730454" y="0"/>
                </a:lnTo>
                <a:lnTo>
                  <a:pt x="15730454" y="10490246"/>
                </a:lnTo>
                <a:lnTo>
                  <a:pt x="0" y="104902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3" name="Group 3"/>
          <p:cNvGrpSpPr/>
          <p:nvPr/>
        </p:nvGrpSpPr>
        <p:grpSpPr>
          <a:xfrm>
            <a:off x="1028700" y="374347"/>
            <a:ext cx="5002898" cy="1308705"/>
            <a:chOff x="0" y="0"/>
            <a:chExt cx="1317636" cy="3446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7636" cy="344680"/>
            </a:xfrm>
            <a:custGeom>
              <a:avLst/>
              <a:gdLst/>
              <a:ahLst/>
              <a:cxnLst/>
              <a:rect l="l" t="t" r="r" b="b"/>
              <a:pathLst>
                <a:path w="1317636" h="344680">
                  <a:moveTo>
                    <a:pt x="0" y="0"/>
                  </a:moveTo>
                  <a:lnTo>
                    <a:pt x="1317636" y="0"/>
                  </a:lnTo>
                  <a:lnTo>
                    <a:pt x="1317636" y="344680"/>
                  </a:lnTo>
                  <a:lnTo>
                    <a:pt x="0" y="344680"/>
                  </a:lnTo>
                  <a:close/>
                </a:path>
              </a:pathLst>
            </a:custGeom>
            <a:solidFill>
              <a:srgbClr val="F7FFD4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17636" cy="382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537527"/>
            <a:ext cx="500289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UGUNSGRĒKS</a:t>
            </a:r>
          </a:p>
        </p:txBody>
      </p:sp>
      <p:pic>
        <p:nvPicPr>
          <p:cNvPr id="7" name="fire-sound-334130">
            <a:hlinkClick r:id="" action="ppaction://media"/>
            <a:extLst>
              <a:ext uri="{FF2B5EF4-FFF2-40B4-BE49-F238E27FC236}">
                <a16:creationId xmlns:a16="http://schemas.microsoft.com/office/drawing/2014/main" id="{27E21E1F-0878-EB48-A1E1-19872BE3D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017" y="465196"/>
            <a:ext cx="1031756" cy="1031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50452" y="6016"/>
            <a:ext cx="14630401" cy="10287000"/>
          </a:xfrm>
          <a:custGeom>
            <a:avLst/>
            <a:gdLst/>
            <a:ahLst/>
            <a:cxnLst/>
            <a:rect l="l" t="t" r="r" b="b"/>
            <a:pathLst>
              <a:path w="16476865" h="11739766">
                <a:moveTo>
                  <a:pt x="0" y="0"/>
                </a:moveTo>
                <a:lnTo>
                  <a:pt x="16476864" y="0"/>
                </a:lnTo>
                <a:lnTo>
                  <a:pt x="16476864" y="11739766"/>
                </a:lnTo>
                <a:lnTo>
                  <a:pt x="0" y="1173976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3" name="Group 3"/>
          <p:cNvGrpSpPr/>
          <p:nvPr/>
        </p:nvGrpSpPr>
        <p:grpSpPr>
          <a:xfrm>
            <a:off x="905568" y="374347"/>
            <a:ext cx="5002898" cy="1308705"/>
            <a:chOff x="0" y="0"/>
            <a:chExt cx="1317636" cy="3446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7636" cy="344680"/>
            </a:xfrm>
            <a:custGeom>
              <a:avLst/>
              <a:gdLst/>
              <a:ahLst/>
              <a:cxnLst/>
              <a:rect l="l" t="t" r="r" b="b"/>
              <a:pathLst>
                <a:path w="1317636" h="344680">
                  <a:moveTo>
                    <a:pt x="0" y="0"/>
                  </a:moveTo>
                  <a:lnTo>
                    <a:pt x="1317636" y="0"/>
                  </a:lnTo>
                  <a:lnTo>
                    <a:pt x="1317636" y="344680"/>
                  </a:lnTo>
                  <a:lnTo>
                    <a:pt x="0" y="344680"/>
                  </a:lnTo>
                  <a:close/>
                </a:path>
              </a:pathLst>
            </a:custGeom>
            <a:solidFill>
              <a:srgbClr val="F7FFD4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17636" cy="382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05568" y="537527"/>
            <a:ext cx="500289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LAPU ČABOŅA</a:t>
            </a:r>
          </a:p>
        </p:txBody>
      </p:sp>
      <p:pic>
        <p:nvPicPr>
          <p:cNvPr id="7" name="leaves-64875">
            <a:hlinkClick r:id="" action="ppaction://media"/>
            <a:extLst>
              <a:ext uri="{FF2B5EF4-FFF2-40B4-BE49-F238E27FC236}">
                <a16:creationId xmlns:a16="http://schemas.microsoft.com/office/drawing/2014/main" id="{EDAF2346-4FDF-621F-D740-A1C808563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415833"/>
            <a:ext cx="1008789" cy="1008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5012" y="0"/>
            <a:ext cx="16635169" cy="10287000"/>
          </a:xfrm>
          <a:custGeom>
            <a:avLst/>
            <a:gdLst/>
            <a:ahLst/>
            <a:cxnLst/>
            <a:rect l="l" t="t" r="r" b="b"/>
            <a:pathLst>
              <a:path w="16457974" h="10985698">
                <a:moveTo>
                  <a:pt x="0" y="0"/>
                </a:moveTo>
                <a:lnTo>
                  <a:pt x="16457974" y="0"/>
                </a:lnTo>
                <a:lnTo>
                  <a:pt x="16457974" y="10985698"/>
                </a:lnTo>
                <a:lnTo>
                  <a:pt x="0" y="1098569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3" name="Group 3"/>
          <p:cNvGrpSpPr/>
          <p:nvPr/>
        </p:nvGrpSpPr>
        <p:grpSpPr>
          <a:xfrm>
            <a:off x="822681" y="374347"/>
            <a:ext cx="5408212" cy="1308705"/>
            <a:chOff x="0" y="0"/>
            <a:chExt cx="1424385" cy="3446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24385" cy="344680"/>
            </a:xfrm>
            <a:custGeom>
              <a:avLst/>
              <a:gdLst/>
              <a:ahLst/>
              <a:cxnLst/>
              <a:rect l="l" t="t" r="r" b="b"/>
              <a:pathLst>
                <a:path w="1424385" h="344680">
                  <a:moveTo>
                    <a:pt x="0" y="0"/>
                  </a:moveTo>
                  <a:lnTo>
                    <a:pt x="1424385" y="0"/>
                  </a:lnTo>
                  <a:lnTo>
                    <a:pt x="1424385" y="344680"/>
                  </a:lnTo>
                  <a:lnTo>
                    <a:pt x="0" y="344680"/>
                  </a:lnTo>
                  <a:close/>
                </a:path>
              </a:pathLst>
            </a:custGeom>
            <a:solidFill>
              <a:srgbClr val="F7FFD4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24385" cy="382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37818" y="512821"/>
            <a:ext cx="557793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ŪDENSKRITUMS</a:t>
            </a:r>
          </a:p>
        </p:txBody>
      </p:sp>
      <p:pic>
        <p:nvPicPr>
          <p:cNvPr id="7" name="waterfall-in-the-mountains_nature-sound-161925">
            <a:hlinkClick r:id="" action="ppaction://media"/>
            <a:extLst>
              <a:ext uri="{FF2B5EF4-FFF2-40B4-BE49-F238E27FC236}">
                <a16:creationId xmlns:a16="http://schemas.microsoft.com/office/drawing/2014/main" id="{D6B956AE-40E1-0E5A-0A2A-84D190A2E5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51" y="537526"/>
            <a:ext cx="887095" cy="887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55571" y="2656941"/>
            <a:ext cx="11646231" cy="380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6"/>
              </a:lnSpc>
            </a:pPr>
            <a:r>
              <a:rPr lang="en-US" sz="2211" u="sng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2" tooltip="https://wordwall.net/lv/resource/99852788/dabas-ska%c5%86as"/>
              </a:rPr>
              <a:t>https://wordwall.net/lv/resource/99852788/dabas-ska%c5%86as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-3134365" y="1560118"/>
            <a:ext cx="1164623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Spēlē!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873592" cy="10907364"/>
          </a:xfrm>
          <a:custGeom>
            <a:avLst/>
            <a:gdLst/>
            <a:ahLst/>
            <a:cxnLst/>
            <a:rect l="l" t="t" r="r" b="b"/>
            <a:pathLst>
              <a:path w="18873592" h="10907364">
                <a:moveTo>
                  <a:pt x="0" y="0"/>
                </a:moveTo>
                <a:lnTo>
                  <a:pt x="18873592" y="0"/>
                </a:lnTo>
                <a:lnTo>
                  <a:pt x="18873592" y="10907364"/>
                </a:lnTo>
                <a:lnTo>
                  <a:pt x="0" y="1090736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Freeform 3"/>
          <p:cNvSpPr/>
          <p:nvPr/>
        </p:nvSpPr>
        <p:spPr>
          <a:xfrm>
            <a:off x="12344068" y="1374008"/>
            <a:ext cx="6196786" cy="8547290"/>
          </a:xfrm>
          <a:custGeom>
            <a:avLst/>
            <a:gdLst/>
            <a:ahLst/>
            <a:cxnLst/>
            <a:rect l="l" t="t" r="r" b="b"/>
            <a:pathLst>
              <a:path w="6196786" h="8547290">
                <a:moveTo>
                  <a:pt x="0" y="0"/>
                </a:moveTo>
                <a:lnTo>
                  <a:pt x="6196785" y="0"/>
                </a:lnTo>
                <a:lnTo>
                  <a:pt x="6196785" y="8547290"/>
                </a:lnTo>
                <a:lnTo>
                  <a:pt x="0" y="854729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4" name="Freeform 4"/>
          <p:cNvSpPr/>
          <p:nvPr/>
        </p:nvSpPr>
        <p:spPr>
          <a:xfrm>
            <a:off x="16813087" y="7297147"/>
            <a:ext cx="892426" cy="662998"/>
          </a:xfrm>
          <a:custGeom>
            <a:avLst/>
            <a:gdLst/>
            <a:ahLst/>
            <a:cxnLst/>
            <a:rect l="l" t="t" r="r" b="b"/>
            <a:pathLst>
              <a:path w="892426" h="662998">
                <a:moveTo>
                  <a:pt x="0" y="0"/>
                </a:moveTo>
                <a:lnTo>
                  <a:pt x="892426" y="0"/>
                </a:lnTo>
                <a:lnTo>
                  <a:pt x="892426" y="662999"/>
                </a:lnTo>
                <a:lnTo>
                  <a:pt x="0" y="66299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Freeform 5"/>
          <p:cNvSpPr/>
          <p:nvPr/>
        </p:nvSpPr>
        <p:spPr>
          <a:xfrm>
            <a:off x="16690225" y="7393452"/>
            <a:ext cx="1015288" cy="804847"/>
          </a:xfrm>
          <a:custGeom>
            <a:avLst/>
            <a:gdLst/>
            <a:ahLst/>
            <a:cxnLst/>
            <a:rect l="l" t="t" r="r" b="b"/>
            <a:pathLst>
              <a:path w="1015288" h="804847">
                <a:moveTo>
                  <a:pt x="0" y="0"/>
                </a:moveTo>
                <a:lnTo>
                  <a:pt x="1015288" y="0"/>
                </a:lnTo>
                <a:lnTo>
                  <a:pt x="1015288" y="804847"/>
                </a:lnTo>
                <a:lnTo>
                  <a:pt x="0" y="8048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v-LV"/>
          </a:p>
        </p:txBody>
      </p:sp>
      <p:sp>
        <p:nvSpPr>
          <p:cNvPr id="6" name="Freeform 6"/>
          <p:cNvSpPr/>
          <p:nvPr/>
        </p:nvSpPr>
        <p:spPr>
          <a:xfrm>
            <a:off x="15535368" y="7795875"/>
            <a:ext cx="3447865" cy="2491125"/>
          </a:xfrm>
          <a:custGeom>
            <a:avLst/>
            <a:gdLst/>
            <a:ahLst/>
            <a:cxnLst/>
            <a:rect l="l" t="t" r="r" b="b"/>
            <a:pathLst>
              <a:path w="3447865" h="2491125">
                <a:moveTo>
                  <a:pt x="0" y="0"/>
                </a:moveTo>
                <a:lnTo>
                  <a:pt x="3447864" y="0"/>
                </a:lnTo>
                <a:lnTo>
                  <a:pt x="3447864" y="2491125"/>
                </a:lnTo>
                <a:lnTo>
                  <a:pt x="0" y="249112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7" name="Freeform 7"/>
          <p:cNvSpPr/>
          <p:nvPr/>
        </p:nvSpPr>
        <p:spPr>
          <a:xfrm>
            <a:off x="8527767" y="4018875"/>
            <a:ext cx="1232466" cy="1124625"/>
          </a:xfrm>
          <a:custGeom>
            <a:avLst/>
            <a:gdLst/>
            <a:ahLst/>
            <a:cxnLst/>
            <a:rect l="l" t="t" r="r" b="b"/>
            <a:pathLst>
              <a:path w="1232466" h="1124625">
                <a:moveTo>
                  <a:pt x="0" y="0"/>
                </a:moveTo>
                <a:lnTo>
                  <a:pt x="1232466" y="0"/>
                </a:lnTo>
                <a:lnTo>
                  <a:pt x="1232466" y="1124625"/>
                </a:lnTo>
                <a:lnTo>
                  <a:pt x="0" y="112462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8" name="Freeform 8"/>
          <p:cNvSpPr/>
          <p:nvPr/>
        </p:nvSpPr>
        <p:spPr>
          <a:xfrm>
            <a:off x="4762838" y="3577285"/>
            <a:ext cx="6421307" cy="6886120"/>
          </a:xfrm>
          <a:custGeom>
            <a:avLst/>
            <a:gdLst/>
            <a:ahLst/>
            <a:cxnLst/>
            <a:rect l="l" t="t" r="r" b="b"/>
            <a:pathLst>
              <a:path w="6421307" h="6886120">
                <a:moveTo>
                  <a:pt x="0" y="0"/>
                </a:moveTo>
                <a:lnTo>
                  <a:pt x="6421307" y="0"/>
                </a:lnTo>
                <a:lnTo>
                  <a:pt x="6421307" y="6886120"/>
                </a:lnTo>
                <a:lnTo>
                  <a:pt x="0" y="68861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9" name="Freeform 9"/>
          <p:cNvSpPr/>
          <p:nvPr/>
        </p:nvSpPr>
        <p:spPr>
          <a:xfrm>
            <a:off x="1055354" y="1023912"/>
            <a:ext cx="3259549" cy="4495929"/>
          </a:xfrm>
          <a:custGeom>
            <a:avLst/>
            <a:gdLst/>
            <a:ahLst/>
            <a:cxnLst/>
            <a:rect l="l" t="t" r="r" b="b"/>
            <a:pathLst>
              <a:path w="3259549" h="4495929">
                <a:moveTo>
                  <a:pt x="0" y="0"/>
                </a:moveTo>
                <a:lnTo>
                  <a:pt x="3259549" y="0"/>
                </a:lnTo>
                <a:lnTo>
                  <a:pt x="3259549" y="4495929"/>
                </a:lnTo>
                <a:lnTo>
                  <a:pt x="0" y="449592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0" name="Freeform 10"/>
          <p:cNvSpPr/>
          <p:nvPr/>
        </p:nvSpPr>
        <p:spPr>
          <a:xfrm>
            <a:off x="13868326" y="200291"/>
            <a:ext cx="1561973" cy="1561973"/>
          </a:xfrm>
          <a:custGeom>
            <a:avLst/>
            <a:gdLst/>
            <a:ahLst/>
            <a:cxnLst/>
            <a:rect l="l" t="t" r="r" b="b"/>
            <a:pathLst>
              <a:path w="1561973" h="1561973">
                <a:moveTo>
                  <a:pt x="0" y="0"/>
                </a:moveTo>
                <a:lnTo>
                  <a:pt x="1561973" y="0"/>
                </a:lnTo>
                <a:lnTo>
                  <a:pt x="1561973" y="1561973"/>
                </a:lnTo>
                <a:lnTo>
                  <a:pt x="0" y="15619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1" name="TextBox 11"/>
          <p:cNvSpPr txBox="1"/>
          <p:nvPr/>
        </p:nvSpPr>
        <p:spPr>
          <a:xfrm>
            <a:off x="3581400" y="90728"/>
            <a:ext cx="10772530" cy="1866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54"/>
              </a:lnSpc>
            </a:pPr>
            <a:r>
              <a:rPr lang="en-US" sz="10895" i="1" dirty="0" err="1">
                <a:solidFill>
                  <a:srgbClr val="000000"/>
                </a:solidFill>
                <a:latin typeface="Adigiana Toybox Italics"/>
                <a:ea typeface="Adigiana Toybox Italics"/>
                <a:cs typeface="Adigiana Toybox Italics"/>
                <a:sym typeface="Adigiana Toybox Italics"/>
              </a:rPr>
              <a:t>Kā</a:t>
            </a:r>
            <a:r>
              <a:rPr lang="en-US" sz="10895" i="1" dirty="0">
                <a:solidFill>
                  <a:srgbClr val="000000"/>
                </a:solidFill>
                <a:latin typeface="Adigiana Toybox Italics"/>
                <a:ea typeface="Adigiana Toybox Italics"/>
                <a:cs typeface="Adigiana Toybox Italics"/>
                <a:sym typeface="Adigiana Toybox Italics"/>
              </a:rPr>
              <a:t> </a:t>
            </a:r>
            <a:r>
              <a:rPr lang="en-US" sz="10895" i="1" dirty="0" err="1">
                <a:solidFill>
                  <a:srgbClr val="000000"/>
                </a:solidFill>
                <a:latin typeface="Adigiana Toybox Italics"/>
                <a:ea typeface="Adigiana Toybox Italics"/>
                <a:cs typeface="Adigiana Toybox Italics"/>
                <a:sym typeface="Adigiana Toybox Italics"/>
              </a:rPr>
              <a:t>skan</a:t>
            </a:r>
            <a:r>
              <a:rPr lang="en-US" sz="10895" i="1" dirty="0">
                <a:solidFill>
                  <a:srgbClr val="000000"/>
                </a:solidFill>
                <a:latin typeface="Adigiana Toybox Italics"/>
                <a:ea typeface="Adigiana Toybox Italics"/>
                <a:cs typeface="Adigiana Toybox Italics"/>
                <a:sym typeface="Adigiana Toybox Italics"/>
              </a:rPr>
              <a:t> </a:t>
            </a:r>
            <a:r>
              <a:rPr lang="en-US" sz="10895" i="1" dirty="0" err="1">
                <a:solidFill>
                  <a:srgbClr val="000000"/>
                </a:solidFill>
                <a:latin typeface="Adigiana Toybox Italics"/>
                <a:ea typeface="Adigiana Toybox Italics"/>
                <a:cs typeface="Adigiana Toybox Italics"/>
                <a:sym typeface="Adigiana Toybox Italics"/>
              </a:rPr>
              <a:t>daba</a:t>
            </a:r>
            <a:r>
              <a:rPr lang="en-US" sz="10895" i="1" dirty="0">
                <a:solidFill>
                  <a:srgbClr val="000000"/>
                </a:solidFill>
                <a:latin typeface="Adigiana Toybox Italics"/>
                <a:ea typeface="Adigiana Toybox Italics"/>
                <a:cs typeface="Adigiana Toybox Italics"/>
                <a:sym typeface="Adigiana Toybox Italics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1601" y="-1"/>
            <a:ext cx="15688120" cy="10287001"/>
          </a:xfrm>
          <a:custGeom>
            <a:avLst/>
            <a:gdLst/>
            <a:ahLst/>
            <a:cxnLst/>
            <a:rect l="l" t="t" r="r" b="b"/>
            <a:pathLst>
              <a:path w="15754860" h="10476982">
                <a:moveTo>
                  <a:pt x="0" y="0"/>
                </a:moveTo>
                <a:lnTo>
                  <a:pt x="15754860" y="0"/>
                </a:lnTo>
                <a:lnTo>
                  <a:pt x="15754860" y="10476981"/>
                </a:lnTo>
                <a:lnTo>
                  <a:pt x="0" y="1047698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3" name="Group 3"/>
          <p:cNvGrpSpPr/>
          <p:nvPr/>
        </p:nvGrpSpPr>
        <p:grpSpPr>
          <a:xfrm>
            <a:off x="195138" y="289616"/>
            <a:ext cx="5002898" cy="1308705"/>
            <a:chOff x="0" y="0"/>
            <a:chExt cx="1317636" cy="3446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7636" cy="344680"/>
            </a:xfrm>
            <a:custGeom>
              <a:avLst/>
              <a:gdLst/>
              <a:ahLst/>
              <a:cxnLst/>
              <a:rect l="l" t="t" r="r" b="b"/>
              <a:pathLst>
                <a:path w="1317636" h="344680">
                  <a:moveTo>
                    <a:pt x="0" y="0"/>
                  </a:moveTo>
                  <a:lnTo>
                    <a:pt x="1317636" y="0"/>
                  </a:lnTo>
                  <a:lnTo>
                    <a:pt x="1317636" y="344680"/>
                  </a:lnTo>
                  <a:lnTo>
                    <a:pt x="0" y="344680"/>
                  </a:lnTo>
                  <a:close/>
                </a:path>
              </a:pathLst>
            </a:custGeom>
            <a:solidFill>
              <a:srgbClr val="F7FFD4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17636" cy="382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70177" y="452796"/>
            <a:ext cx="500289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LIETUS</a:t>
            </a:r>
          </a:p>
        </p:txBody>
      </p:sp>
      <p:pic>
        <p:nvPicPr>
          <p:cNvPr id="7" name="real-rain-sound-379215">
            <a:hlinkClick r:id="" action="ppaction://media"/>
            <a:extLst>
              <a:ext uri="{FF2B5EF4-FFF2-40B4-BE49-F238E27FC236}">
                <a16:creationId xmlns:a16="http://schemas.microsoft.com/office/drawing/2014/main" id="{6FAFD814-CE33-A82F-9EAD-DABA5E739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000" y="415107"/>
            <a:ext cx="1057721" cy="1057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8064" y="0"/>
            <a:ext cx="1544015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3" name="Group 3"/>
          <p:cNvGrpSpPr/>
          <p:nvPr/>
        </p:nvGrpSpPr>
        <p:grpSpPr>
          <a:xfrm>
            <a:off x="683050" y="374347"/>
            <a:ext cx="5002898" cy="1308705"/>
            <a:chOff x="0" y="0"/>
            <a:chExt cx="1317636" cy="3446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7636" cy="344680"/>
            </a:xfrm>
            <a:custGeom>
              <a:avLst/>
              <a:gdLst/>
              <a:ahLst/>
              <a:cxnLst/>
              <a:rect l="l" t="t" r="r" b="b"/>
              <a:pathLst>
                <a:path w="1317636" h="344680">
                  <a:moveTo>
                    <a:pt x="0" y="0"/>
                  </a:moveTo>
                  <a:lnTo>
                    <a:pt x="1317636" y="0"/>
                  </a:lnTo>
                  <a:lnTo>
                    <a:pt x="1317636" y="344680"/>
                  </a:lnTo>
                  <a:lnTo>
                    <a:pt x="0" y="344680"/>
                  </a:lnTo>
                  <a:close/>
                </a:path>
              </a:pathLst>
            </a:custGeom>
            <a:solidFill>
              <a:srgbClr val="F7FFD4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17636" cy="382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09581" y="537527"/>
            <a:ext cx="500289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PĒRKONS</a:t>
            </a:r>
          </a:p>
        </p:txBody>
      </p:sp>
      <p:pic>
        <p:nvPicPr>
          <p:cNvPr id="7" name="thunder-sound-375727">
            <a:hlinkClick r:id="" action="ppaction://media"/>
            <a:extLst>
              <a:ext uri="{FF2B5EF4-FFF2-40B4-BE49-F238E27FC236}">
                <a16:creationId xmlns:a16="http://schemas.microsoft.com/office/drawing/2014/main" id="{5EF3B306-6880-C684-97C1-DD6525C9B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581" y="525937"/>
            <a:ext cx="1005523" cy="1005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7225" y="0"/>
            <a:ext cx="15466296" cy="10343085"/>
          </a:xfrm>
          <a:custGeom>
            <a:avLst/>
            <a:gdLst/>
            <a:ahLst/>
            <a:cxnLst/>
            <a:rect l="l" t="t" r="r" b="b"/>
            <a:pathLst>
              <a:path w="15466296" h="10343085">
                <a:moveTo>
                  <a:pt x="0" y="0"/>
                </a:moveTo>
                <a:lnTo>
                  <a:pt x="15466296" y="0"/>
                </a:lnTo>
                <a:lnTo>
                  <a:pt x="15466296" y="10343085"/>
                </a:lnTo>
                <a:lnTo>
                  <a:pt x="0" y="1034308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3" name="Group 3"/>
          <p:cNvGrpSpPr/>
          <p:nvPr/>
        </p:nvGrpSpPr>
        <p:grpSpPr>
          <a:xfrm>
            <a:off x="787603" y="374347"/>
            <a:ext cx="5002898" cy="1308705"/>
            <a:chOff x="0" y="0"/>
            <a:chExt cx="1317636" cy="3446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7636" cy="344680"/>
            </a:xfrm>
            <a:custGeom>
              <a:avLst/>
              <a:gdLst/>
              <a:ahLst/>
              <a:cxnLst/>
              <a:rect l="l" t="t" r="r" b="b"/>
              <a:pathLst>
                <a:path w="1317636" h="344680">
                  <a:moveTo>
                    <a:pt x="0" y="0"/>
                  </a:moveTo>
                  <a:lnTo>
                    <a:pt x="1317636" y="0"/>
                  </a:lnTo>
                  <a:lnTo>
                    <a:pt x="1317636" y="344680"/>
                  </a:lnTo>
                  <a:lnTo>
                    <a:pt x="0" y="344680"/>
                  </a:lnTo>
                  <a:close/>
                </a:path>
              </a:pathLst>
            </a:custGeom>
            <a:solidFill>
              <a:srgbClr val="F7FFD4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17636" cy="382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14133" y="537527"/>
            <a:ext cx="500289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KRUSA</a:t>
            </a:r>
          </a:p>
        </p:txBody>
      </p:sp>
      <p:pic>
        <p:nvPicPr>
          <p:cNvPr id="7" name="calming-rain-257596">
            <a:hlinkClick r:id="" action="ppaction://media"/>
            <a:extLst>
              <a:ext uri="{FF2B5EF4-FFF2-40B4-BE49-F238E27FC236}">
                <a16:creationId xmlns:a16="http://schemas.microsoft.com/office/drawing/2014/main" id="{561E9ECC-3737-02FD-2547-A09821B43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441241"/>
            <a:ext cx="1174916" cy="1174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5757" y="0"/>
            <a:ext cx="15416485" cy="10287000"/>
          </a:xfrm>
          <a:custGeom>
            <a:avLst/>
            <a:gdLst/>
            <a:ahLst/>
            <a:cxnLst/>
            <a:rect l="l" t="t" r="r" b="b"/>
            <a:pathLst>
              <a:path w="15416485" h="10287000">
                <a:moveTo>
                  <a:pt x="0" y="0"/>
                </a:moveTo>
                <a:lnTo>
                  <a:pt x="15416486" y="0"/>
                </a:lnTo>
                <a:lnTo>
                  <a:pt x="154164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3" name="Group 3"/>
          <p:cNvGrpSpPr/>
          <p:nvPr/>
        </p:nvGrpSpPr>
        <p:grpSpPr>
          <a:xfrm>
            <a:off x="665625" y="374347"/>
            <a:ext cx="5002898" cy="1308705"/>
            <a:chOff x="0" y="0"/>
            <a:chExt cx="1317636" cy="3446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7636" cy="344680"/>
            </a:xfrm>
            <a:custGeom>
              <a:avLst/>
              <a:gdLst/>
              <a:ahLst/>
              <a:cxnLst/>
              <a:rect l="l" t="t" r="r" b="b"/>
              <a:pathLst>
                <a:path w="1317636" h="344680">
                  <a:moveTo>
                    <a:pt x="0" y="0"/>
                  </a:moveTo>
                  <a:lnTo>
                    <a:pt x="1317636" y="0"/>
                  </a:lnTo>
                  <a:lnTo>
                    <a:pt x="1317636" y="344680"/>
                  </a:lnTo>
                  <a:lnTo>
                    <a:pt x="0" y="344680"/>
                  </a:lnTo>
                  <a:close/>
                </a:path>
              </a:pathLst>
            </a:custGeom>
            <a:solidFill>
              <a:srgbClr val="F7FFD4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17636" cy="382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92155" y="537527"/>
            <a:ext cx="500289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VĒJŠ</a:t>
            </a:r>
          </a:p>
        </p:txBody>
      </p:sp>
      <p:pic>
        <p:nvPicPr>
          <p:cNvPr id="7" name="wind-gust-386158">
            <a:hlinkClick r:id="" action="ppaction://media"/>
            <a:extLst>
              <a:ext uri="{FF2B5EF4-FFF2-40B4-BE49-F238E27FC236}">
                <a16:creationId xmlns:a16="http://schemas.microsoft.com/office/drawing/2014/main" id="{D482CEB5-08B5-26EF-44FA-A49ED61D8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537527"/>
            <a:ext cx="969600" cy="96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651489"/>
            <a:ext cx="18288000" cy="8984021"/>
          </a:xfrm>
          <a:custGeom>
            <a:avLst/>
            <a:gdLst/>
            <a:ahLst/>
            <a:cxnLst/>
            <a:rect l="l" t="t" r="r" b="b"/>
            <a:pathLst>
              <a:path w="19424911" h="8984021">
                <a:moveTo>
                  <a:pt x="0" y="0"/>
                </a:moveTo>
                <a:lnTo>
                  <a:pt x="19424911" y="0"/>
                </a:lnTo>
                <a:lnTo>
                  <a:pt x="19424911" y="8984022"/>
                </a:lnTo>
                <a:lnTo>
                  <a:pt x="0" y="89840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3" name="Group 3"/>
          <p:cNvGrpSpPr/>
          <p:nvPr/>
        </p:nvGrpSpPr>
        <p:grpSpPr>
          <a:xfrm>
            <a:off x="1289" y="981074"/>
            <a:ext cx="5002898" cy="1308705"/>
            <a:chOff x="0" y="0"/>
            <a:chExt cx="1317636" cy="3446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7636" cy="344680"/>
            </a:xfrm>
            <a:custGeom>
              <a:avLst/>
              <a:gdLst/>
              <a:ahLst/>
              <a:cxnLst/>
              <a:rect l="l" t="t" r="r" b="b"/>
              <a:pathLst>
                <a:path w="1317636" h="344680">
                  <a:moveTo>
                    <a:pt x="0" y="0"/>
                  </a:moveTo>
                  <a:lnTo>
                    <a:pt x="1317636" y="0"/>
                  </a:lnTo>
                  <a:lnTo>
                    <a:pt x="1317636" y="344680"/>
                  </a:lnTo>
                  <a:lnTo>
                    <a:pt x="0" y="344680"/>
                  </a:lnTo>
                  <a:close/>
                </a:path>
              </a:pathLst>
            </a:custGeom>
            <a:solidFill>
              <a:srgbClr val="F7FFD4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17636" cy="382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883" y="1191880"/>
            <a:ext cx="500289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PUTENIS</a:t>
            </a:r>
          </a:p>
        </p:txBody>
      </p:sp>
      <p:pic>
        <p:nvPicPr>
          <p:cNvPr id="7" name="wind__artic__cold-6195">
            <a:hlinkClick r:id="" action="ppaction://media"/>
            <a:extLst>
              <a:ext uri="{FF2B5EF4-FFF2-40B4-BE49-F238E27FC236}">
                <a16:creationId xmlns:a16="http://schemas.microsoft.com/office/drawing/2014/main" id="{01D7A446-3884-76FE-1BAA-89E50E859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1191880"/>
            <a:ext cx="887094" cy="887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3" name="Group 3"/>
          <p:cNvGrpSpPr/>
          <p:nvPr/>
        </p:nvGrpSpPr>
        <p:grpSpPr>
          <a:xfrm>
            <a:off x="0" y="351142"/>
            <a:ext cx="5002898" cy="1308705"/>
            <a:chOff x="0" y="0"/>
            <a:chExt cx="1317636" cy="3446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7636" cy="344680"/>
            </a:xfrm>
            <a:custGeom>
              <a:avLst/>
              <a:gdLst/>
              <a:ahLst/>
              <a:cxnLst/>
              <a:rect l="l" t="t" r="r" b="b"/>
              <a:pathLst>
                <a:path w="1317636" h="344680">
                  <a:moveTo>
                    <a:pt x="0" y="0"/>
                  </a:moveTo>
                  <a:lnTo>
                    <a:pt x="1317636" y="0"/>
                  </a:lnTo>
                  <a:lnTo>
                    <a:pt x="1317636" y="344680"/>
                  </a:lnTo>
                  <a:lnTo>
                    <a:pt x="0" y="344680"/>
                  </a:lnTo>
                  <a:close/>
                </a:path>
              </a:pathLst>
            </a:custGeom>
            <a:solidFill>
              <a:srgbClr val="F7FFD4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17636" cy="382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2400" y="561946"/>
            <a:ext cx="500289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VIĻŅI</a:t>
            </a:r>
          </a:p>
        </p:txBody>
      </p:sp>
      <p:pic>
        <p:nvPicPr>
          <p:cNvPr id="7" name="soothing-ocean-waves-372489">
            <a:hlinkClick r:id="" action="ppaction://media"/>
            <a:extLst>
              <a:ext uri="{FF2B5EF4-FFF2-40B4-BE49-F238E27FC236}">
                <a16:creationId xmlns:a16="http://schemas.microsoft.com/office/drawing/2014/main" id="{FE894540-AC97-C4D0-D4D9-FA63D7CB1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395893"/>
            <a:ext cx="1053148" cy="1053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4182" y="0"/>
            <a:ext cx="15779637" cy="10287000"/>
          </a:xfrm>
          <a:custGeom>
            <a:avLst/>
            <a:gdLst/>
            <a:ahLst/>
            <a:cxnLst/>
            <a:rect l="l" t="t" r="r" b="b"/>
            <a:pathLst>
              <a:path w="15779637" h="10493458">
                <a:moveTo>
                  <a:pt x="0" y="0"/>
                </a:moveTo>
                <a:lnTo>
                  <a:pt x="15779636" y="0"/>
                </a:lnTo>
                <a:lnTo>
                  <a:pt x="15779636" y="10493458"/>
                </a:lnTo>
                <a:lnTo>
                  <a:pt x="0" y="1049345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3" name="Group 3"/>
          <p:cNvGrpSpPr/>
          <p:nvPr/>
        </p:nvGrpSpPr>
        <p:grpSpPr>
          <a:xfrm>
            <a:off x="1149942" y="374347"/>
            <a:ext cx="5002898" cy="1308705"/>
            <a:chOff x="0" y="0"/>
            <a:chExt cx="1317636" cy="3446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7636" cy="344680"/>
            </a:xfrm>
            <a:custGeom>
              <a:avLst/>
              <a:gdLst/>
              <a:ahLst/>
              <a:cxnLst/>
              <a:rect l="l" t="t" r="r" b="b"/>
              <a:pathLst>
                <a:path w="1317636" h="344680">
                  <a:moveTo>
                    <a:pt x="0" y="0"/>
                  </a:moveTo>
                  <a:lnTo>
                    <a:pt x="1317636" y="0"/>
                  </a:lnTo>
                  <a:lnTo>
                    <a:pt x="1317636" y="344680"/>
                  </a:lnTo>
                  <a:lnTo>
                    <a:pt x="0" y="344680"/>
                  </a:lnTo>
                  <a:close/>
                </a:path>
              </a:pathLst>
            </a:custGeom>
            <a:solidFill>
              <a:srgbClr val="F7FFD4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17636" cy="382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54182" y="537527"/>
            <a:ext cx="500289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MEŽA SKAŅAS</a:t>
            </a:r>
          </a:p>
        </p:txBody>
      </p:sp>
      <p:pic>
        <p:nvPicPr>
          <p:cNvPr id="7" name="bird-sounds-in-the-forest-223177 (mp3cut.net)">
            <a:hlinkClick r:id="" action="ppaction://media"/>
            <a:extLst>
              <a:ext uri="{FF2B5EF4-FFF2-40B4-BE49-F238E27FC236}">
                <a16:creationId xmlns:a16="http://schemas.microsoft.com/office/drawing/2014/main" id="{CF623D9E-78AA-498F-8183-5293742BF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101" y="507272"/>
            <a:ext cx="1175779" cy="1175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95</Words>
  <Application>Microsoft Office PowerPoint</Application>
  <PresentationFormat>Pielāgots</PresentationFormat>
  <Paragraphs>18</Paragraphs>
  <Slides>13</Slides>
  <Notes>0</Notes>
  <HiddenSlides>0</HiddenSlides>
  <MMClips>10</MMClips>
  <ScaleCrop>false</ScaleCrop>
  <HeadingPairs>
    <vt:vector size="6" baseType="variant">
      <vt:variant>
        <vt:lpstr>Lietotie fonti</vt:lpstr>
      </vt:variant>
      <vt:variant>
        <vt:i4>8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13</vt:i4>
      </vt:variant>
    </vt:vector>
  </HeadingPairs>
  <TitlesOfParts>
    <vt:vector size="22" baseType="lpstr">
      <vt:lpstr>Adigiana Toybox Italics</vt:lpstr>
      <vt:lpstr>Open Sans</vt:lpstr>
      <vt:lpstr>Open Sans Bold Italics</vt:lpstr>
      <vt:lpstr>Arimo</vt:lpstr>
      <vt:lpstr>Open Sans Bold</vt:lpstr>
      <vt:lpstr>Open Sans Italics</vt:lpstr>
      <vt:lpstr>Calibri</vt:lpstr>
      <vt:lpstr>Arial</vt:lpstr>
      <vt:lpstr>Office Theme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Kā skan daba? kopija</dc:title>
  <dc:creator>137</dc:creator>
  <cp:lastModifiedBy>Office</cp:lastModifiedBy>
  <cp:revision>7</cp:revision>
  <dcterms:created xsi:type="dcterms:W3CDTF">2006-08-16T00:00:00Z</dcterms:created>
  <dcterms:modified xsi:type="dcterms:W3CDTF">2026-01-12T16:57:01Z</dcterms:modified>
  <dc:identifier>DAG19eFILDA</dc:identifier>
</cp:coreProperties>
</file>